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4"/>
  </p:notesMasterIdLst>
  <p:sldIdLst>
    <p:sldId id="256" r:id="rId2"/>
    <p:sldId id="257" r:id="rId3"/>
    <p:sldId id="258" r:id="rId4"/>
    <p:sldId id="259" r:id="rId5"/>
    <p:sldId id="260" r:id="rId6"/>
    <p:sldId id="261" r:id="rId7"/>
    <p:sldId id="262" r:id="rId8"/>
    <p:sldId id="266" r:id="rId9"/>
    <p:sldId id="263" r:id="rId10"/>
    <p:sldId id="26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BE2E83-0912-464E-83DC-967687FCDF59}" v="175" dt="2023-08-17T14:24:53.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F77AB8-50DB-40F9-B78C-DD62C09B69E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D75A76D-0071-45D7-AACC-F7E41FC11DC0}">
      <dgm:prSet/>
      <dgm:spPr/>
      <dgm:t>
        <a:bodyPr/>
        <a:lstStyle/>
        <a:p>
          <a:r>
            <a:rPr lang="nl-NL" dirty="0"/>
            <a:t>Je loopt stage in het ziekenhuis op de afdeling heelkunde en begeleidt een 1</a:t>
          </a:r>
          <a:r>
            <a:rPr lang="nl-NL" baseline="30000" dirty="0"/>
            <a:t>e</a:t>
          </a:r>
          <a:r>
            <a:rPr lang="nl-NL" dirty="0"/>
            <a:t>-jaars student die ook daar stage loopt. Ze is lief voor de patiënten en neemt de tijd voor ze, maar daardoor ligt haar werktempo laag. Ook heb je het idee dat ze nog niet ver is met haar opdrachten. Er staat een gesprek gepland en je besluit dit aan te kaarten.</a:t>
          </a:r>
          <a:endParaRPr lang="en-US" dirty="0"/>
        </a:p>
      </dgm:t>
    </dgm:pt>
    <dgm:pt modelId="{33467A0E-2E9B-43AB-81ED-22857B8FECF0}" type="parTrans" cxnId="{FC0BD374-20AB-443D-8136-5792E33563BD}">
      <dgm:prSet/>
      <dgm:spPr/>
      <dgm:t>
        <a:bodyPr/>
        <a:lstStyle/>
        <a:p>
          <a:endParaRPr lang="en-US"/>
        </a:p>
      </dgm:t>
    </dgm:pt>
    <dgm:pt modelId="{5A83A518-220E-4DD7-942F-66D50D240118}" type="sibTrans" cxnId="{FC0BD374-20AB-443D-8136-5792E33563BD}">
      <dgm:prSet/>
      <dgm:spPr/>
      <dgm:t>
        <a:bodyPr/>
        <a:lstStyle/>
        <a:p>
          <a:endParaRPr lang="en-US"/>
        </a:p>
      </dgm:t>
    </dgm:pt>
    <dgm:pt modelId="{7CC2460D-CEE6-499B-B91F-B32CFD4BCFF0}">
      <dgm:prSet/>
      <dgm:spPr/>
      <dgm:t>
        <a:bodyPr/>
        <a:lstStyle/>
        <a:p>
          <a:r>
            <a:rPr lang="nl-NL"/>
            <a:t>Je loopt stage in het verpleeghuis op een afdeling met clienten met beginnende dementie. Je hebt de laatste tijd steeds vaker clienten horen klagen over een stagiaire. Ze vinden het niet netjes hoe zij met hen omgaat; ze spreekt ze met ‘je’ aan, gebruikt niet nette woorden (bijv ‘schijten’) en maakt grapjes over dementie. Jij besluit dit bij haar aan te kaarten.</a:t>
          </a:r>
          <a:endParaRPr lang="en-US"/>
        </a:p>
      </dgm:t>
    </dgm:pt>
    <dgm:pt modelId="{64E63F90-797D-4B37-9787-6F7E1391E2A6}" type="parTrans" cxnId="{C8C360A6-3A1D-47D8-A032-569E009312E9}">
      <dgm:prSet/>
      <dgm:spPr/>
      <dgm:t>
        <a:bodyPr/>
        <a:lstStyle/>
        <a:p>
          <a:endParaRPr lang="en-US"/>
        </a:p>
      </dgm:t>
    </dgm:pt>
    <dgm:pt modelId="{AD6209B1-D5D0-4FFE-B88E-45C2F5A4969F}" type="sibTrans" cxnId="{C8C360A6-3A1D-47D8-A032-569E009312E9}">
      <dgm:prSet/>
      <dgm:spPr/>
      <dgm:t>
        <a:bodyPr/>
        <a:lstStyle/>
        <a:p>
          <a:endParaRPr lang="en-US"/>
        </a:p>
      </dgm:t>
    </dgm:pt>
    <dgm:pt modelId="{1F596ECF-156F-4A56-B2F3-B3DE33FB53AD}">
      <dgm:prSet/>
      <dgm:spPr/>
      <dgm:t>
        <a:bodyPr/>
        <a:lstStyle/>
        <a:p>
          <a:r>
            <a:rPr lang="nl-NL"/>
            <a:t>Je loopt stage in het ziekenhuis op de afdeling cardiologie en begeleidt een 3</a:t>
          </a:r>
          <a:r>
            <a:rPr lang="nl-NL" baseline="30000"/>
            <a:t>e</a:t>
          </a:r>
          <a:r>
            <a:rPr lang="nl-NL"/>
            <a:t>-jaars student die ook daar stage loopt. Als je haar feedback geeft op de werkvloer reageert ze vaak boos en zegt ze dat ze het allemaal wel weet. Maar als je doorvraagt lijkt ze het allemaal niet goed te kunnen vertellen en ook in haar verslagen mis je de verdieping. Je besluit een gesprek te plannen om dit te bespreken.</a:t>
          </a:r>
          <a:endParaRPr lang="en-US"/>
        </a:p>
      </dgm:t>
    </dgm:pt>
    <dgm:pt modelId="{2CF7AE7E-A3E1-401A-9434-791E6BA66E09}" type="parTrans" cxnId="{9B47038F-85CD-4614-A51C-7CBA17629C10}">
      <dgm:prSet/>
      <dgm:spPr/>
      <dgm:t>
        <a:bodyPr/>
        <a:lstStyle/>
        <a:p>
          <a:endParaRPr lang="en-US"/>
        </a:p>
      </dgm:t>
    </dgm:pt>
    <dgm:pt modelId="{27D366A3-9397-4DCB-BBAC-B7CF4B1AC815}" type="sibTrans" cxnId="{9B47038F-85CD-4614-A51C-7CBA17629C10}">
      <dgm:prSet/>
      <dgm:spPr/>
      <dgm:t>
        <a:bodyPr/>
        <a:lstStyle/>
        <a:p>
          <a:endParaRPr lang="en-US"/>
        </a:p>
      </dgm:t>
    </dgm:pt>
    <dgm:pt modelId="{22FE6CB1-0624-4E15-AEBB-7C84A3A67609}">
      <dgm:prSet/>
      <dgm:spPr/>
      <dgm:t>
        <a:bodyPr/>
        <a:lstStyle/>
        <a:p>
          <a:r>
            <a:rPr lang="nl-NL"/>
            <a:t>Je loopt stage in het verpleeghuis op de afdeling somatiek. Het is vaak druk en hard werken. Het valt je op dat een 2</a:t>
          </a:r>
          <a:r>
            <a:rPr lang="nl-NL" baseline="30000"/>
            <a:t>e</a:t>
          </a:r>
          <a:r>
            <a:rPr lang="nl-NL"/>
            <a:t>-jaars stagaire vaak in de verpleegpost zit met haar telefoon. Ze laat collega’s naar de bellen lopen en biedt nooit aan of ze kan helpen. Dit stoort jou en je collega’s. Jij besluit haar hier op aan te spreken. </a:t>
          </a:r>
          <a:endParaRPr lang="en-US"/>
        </a:p>
      </dgm:t>
    </dgm:pt>
    <dgm:pt modelId="{469CD145-7F9A-491F-B886-6AAA6F6A4131}" type="parTrans" cxnId="{CB997A95-2FFC-4D42-AB61-C39B93E7E772}">
      <dgm:prSet/>
      <dgm:spPr/>
      <dgm:t>
        <a:bodyPr/>
        <a:lstStyle/>
        <a:p>
          <a:endParaRPr lang="en-US"/>
        </a:p>
      </dgm:t>
    </dgm:pt>
    <dgm:pt modelId="{425AF098-968E-42B6-9999-7658C77FE76D}" type="sibTrans" cxnId="{CB997A95-2FFC-4D42-AB61-C39B93E7E772}">
      <dgm:prSet/>
      <dgm:spPr/>
      <dgm:t>
        <a:bodyPr/>
        <a:lstStyle/>
        <a:p>
          <a:endParaRPr lang="en-US"/>
        </a:p>
      </dgm:t>
    </dgm:pt>
    <dgm:pt modelId="{9D7D83AF-7A01-448F-AA06-A30BEC0119C2}" type="pres">
      <dgm:prSet presAssocID="{CBF77AB8-50DB-40F9-B78C-DD62C09B69E6}" presName="linear" presStyleCnt="0">
        <dgm:presLayoutVars>
          <dgm:animLvl val="lvl"/>
          <dgm:resizeHandles val="exact"/>
        </dgm:presLayoutVars>
      </dgm:prSet>
      <dgm:spPr/>
    </dgm:pt>
    <dgm:pt modelId="{55E58BDA-D902-4242-96C7-6DDEDD0C39DE}" type="pres">
      <dgm:prSet presAssocID="{BD75A76D-0071-45D7-AACC-F7E41FC11DC0}" presName="parentText" presStyleLbl="node1" presStyleIdx="0" presStyleCnt="4">
        <dgm:presLayoutVars>
          <dgm:chMax val="0"/>
          <dgm:bulletEnabled val="1"/>
        </dgm:presLayoutVars>
      </dgm:prSet>
      <dgm:spPr/>
    </dgm:pt>
    <dgm:pt modelId="{2F40F9A9-DCD1-4733-9142-8FF95A867C6C}" type="pres">
      <dgm:prSet presAssocID="{5A83A518-220E-4DD7-942F-66D50D240118}" presName="spacer" presStyleCnt="0"/>
      <dgm:spPr/>
    </dgm:pt>
    <dgm:pt modelId="{95FCAA4F-E498-4347-A40F-3ACB559AF29A}" type="pres">
      <dgm:prSet presAssocID="{7CC2460D-CEE6-499B-B91F-B32CFD4BCFF0}" presName="parentText" presStyleLbl="node1" presStyleIdx="1" presStyleCnt="4">
        <dgm:presLayoutVars>
          <dgm:chMax val="0"/>
          <dgm:bulletEnabled val="1"/>
        </dgm:presLayoutVars>
      </dgm:prSet>
      <dgm:spPr/>
    </dgm:pt>
    <dgm:pt modelId="{E640309D-9F1D-4FB6-ADE2-7223F54A9C63}" type="pres">
      <dgm:prSet presAssocID="{AD6209B1-D5D0-4FFE-B88E-45C2F5A4969F}" presName="spacer" presStyleCnt="0"/>
      <dgm:spPr/>
    </dgm:pt>
    <dgm:pt modelId="{7A0F32B5-62AB-422C-B9EF-2BA98FA4C03C}" type="pres">
      <dgm:prSet presAssocID="{1F596ECF-156F-4A56-B2F3-B3DE33FB53AD}" presName="parentText" presStyleLbl="node1" presStyleIdx="2" presStyleCnt="4">
        <dgm:presLayoutVars>
          <dgm:chMax val="0"/>
          <dgm:bulletEnabled val="1"/>
        </dgm:presLayoutVars>
      </dgm:prSet>
      <dgm:spPr/>
    </dgm:pt>
    <dgm:pt modelId="{937EAD50-C4C4-418A-8624-5DBC8C9B0E97}" type="pres">
      <dgm:prSet presAssocID="{27D366A3-9397-4DCB-BBAC-B7CF4B1AC815}" presName="spacer" presStyleCnt="0"/>
      <dgm:spPr/>
    </dgm:pt>
    <dgm:pt modelId="{0A6DE1A8-7711-41CA-BA9C-2EFE32080D6C}" type="pres">
      <dgm:prSet presAssocID="{22FE6CB1-0624-4E15-AEBB-7C84A3A67609}" presName="parentText" presStyleLbl="node1" presStyleIdx="3" presStyleCnt="4">
        <dgm:presLayoutVars>
          <dgm:chMax val="0"/>
          <dgm:bulletEnabled val="1"/>
        </dgm:presLayoutVars>
      </dgm:prSet>
      <dgm:spPr/>
    </dgm:pt>
  </dgm:ptLst>
  <dgm:cxnLst>
    <dgm:cxn modelId="{BEB0B229-B50F-4090-ADAB-66A349A21AF0}" type="presOf" srcId="{7CC2460D-CEE6-499B-B91F-B32CFD4BCFF0}" destId="{95FCAA4F-E498-4347-A40F-3ACB559AF29A}" srcOrd="0" destOrd="0" presId="urn:microsoft.com/office/officeart/2005/8/layout/vList2"/>
    <dgm:cxn modelId="{E16EF62A-6DD8-490E-82E0-814B05D59ECF}" type="presOf" srcId="{CBF77AB8-50DB-40F9-B78C-DD62C09B69E6}" destId="{9D7D83AF-7A01-448F-AA06-A30BEC0119C2}" srcOrd="0" destOrd="0" presId="urn:microsoft.com/office/officeart/2005/8/layout/vList2"/>
    <dgm:cxn modelId="{71458E48-9035-469B-8EED-3CCA01F72B3F}" type="presOf" srcId="{1F596ECF-156F-4A56-B2F3-B3DE33FB53AD}" destId="{7A0F32B5-62AB-422C-B9EF-2BA98FA4C03C}" srcOrd="0" destOrd="0" presId="urn:microsoft.com/office/officeart/2005/8/layout/vList2"/>
    <dgm:cxn modelId="{FC0BD374-20AB-443D-8136-5792E33563BD}" srcId="{CBF77AB8-50DB-40F9-B78C-DD62C09B69E6}" destId="{BD75A76D-0071-45D7-AACC-F7E41FC11DC0}" srcOrd="0" destOrd="0" parTransId="{33467A0E-2E9B-43AB-81ED-22857B8FECF0}" sibTransId="{5A83A518-220E-4DD7-942F-66D50D240118}"/>
    <dgm:cxn modelId="{232CDA5A-D00D-43D5-8080-CD18F60BAB5D}" type="presOf" srcId="{BD75A76D-0071-45D7-AACC-F7E41FC11DC0}" destId="{55E58BDA-D902-4242-96C7-6DDEDD0C39DE}" srcOrd="0" destOrd="0" presId="urn:microsoft.com/office/officeart/2005/8/layout/vList2"/>
    <dgm:cxn modelId="{9B47038F-85CD-4614-A51C-7CBA17629C10}" srcId="{CBF77AB8-50DB-40F9-B78C-DD62C09B69E6}" destId="{1F596ECF-156F-4A56-B2F3-B3DE33FB53AD}" srcOrd="2" destOrd="0" parTransId="{2CF7AE7E-A3E1-401A-9434-791E6BA66E09}" sibTransId="{27D366A3-9397-4DCB-BBAC-B7CF4B1AC815}"/>
    <dgm:cxn modelId="{CB997A95-2FFC-4D42-AB61-C39B93E7E772}" srcId="{CBF77AB8-50DB-40F9-B78C-DD62C09B69E6}" destId="{22FE6CB1-0624-4E15-AEBB-7C84A3A67609}" srcOrd="3" destOrd="0" parTransId="{469CD145-7F9A-491F-B886-6AAA6F6A4131}" sibTransId="{425AF098-968E-42B6-9999-7658C77FE76D}"/>
    <dgm:cxn modelId="{59488B99-E1C6-4089-AFAA-27082BC79786}" type="presOf" srcId="{22FE6CB1-0624-4E15-AEBB-7C84A3A67609}" destId="{0A6DE1A8-7711-41CA-BA9C-2EFE32080D6C}" srcOrd="0" destOrd="0" presId="urn:microsoft.com/office/officeart/2005/8/layout/vList2"/>
    <dgm:cxn modelId="{C8C360A6-3A1D-47D8-A032-569E009312E9}" srcId="{CBF77AB8-50DB-40F9-B78C-DD62C09B69E6}" destId="{7CC2460D-CEE6-499B-B91F-B32CFD4BCFF0}" srcOrd="1" destOrd="0" parTransId="{64E63F90-797D-4B37-9787-6F7E1391E2A6}" sibTransId="{AD6209B1-D5D0-4FFE-B88E-45C2F5A4969F}"/>
    <dgm:cxn modelId="{4F5A76B4-8669-4BDA-A7AB-FE17FD4799D1}" type="presParOf" srcId="{9D7D83AF-7A01-448F-AA06-A30BEC0119C2}" destId="{55E58BDA-D902-4242-96C7-6DDEDD0C39DE}" srcOrd="0" destOrd="0" presId="urn:microsoft.com/office/officeart/2005/8/layout/vList2"/>
    <dgm:cxn modelId="{8954C0BA-DDE8-4F7C-94FF-F5278E952C5D}" type="presParOf" srcId="{9D7D83AF-7A01-448F-AA06-A30BEC0119C2}" destId="{2F40F9A9-DCD1-4733-9142-8FF95A867C6C}" srcOrd="1" destOrd="0" presId="urn:microsoft.com/office/officeart/2005/8/layout/vList2"/>
    <dgm:cxn modelId="{18289E56-2A9E-464A-8DBF-E46FEB55BD1E}" type="presParOf" srcId="{9D7D83AF-7A01-448F-AA06-A30BEC0119C2}" destId="{95FCAA4F-E498-4347-A40F-3ACB559AF29A}" srcOrd="2" destOrd="0" presId="urn:microsoft.com/office/officeart/2005/8/layout/vList2"/>
    <dgm:cxn modelId="{74773CA0-B7EC-4A43-91F7-198F16F88BBF}" type="presParOf" srcId="{9D7D83AF-7A01-448F-AA06-A30BEC0119C2}" destId="{E640309D-9F1D-4FB6-ADE2-7223F54A9C63}" srcOrd="3" destOrd="0" presId="urn:microsoft.com/office/officeart/2005/8/layout/vList2"/>
    <dgm:cxn modelId="{1FB035BE-97EE-4968-9659-5180013BA2F5}" type="presParOf" srcId="{9D7D83AF-7A01-448F-AA06-A30BEC0119C2}" destId="{7A0F32B5-62AB-422C-B9EF-2BA98FA4C03C}" srcOrd="4" destOrd="0" presId="urn:microsoft.com/office/officeart/2005/8/layout/vList2"/>
    <dgm:cxn modelId="{D2A41986-BC26-45F1-8343-2E2E6BF7EAD5}" type="presParOf" srcId="{9D7D83AF-7A01-448F-AA06-A30BEC0119C2}" destId="{937EAD50-C4C4-418A-8624-5DBC8C9B0E97}" srcOrd="5" destOrd="0" presId="urn:microsoft.com/office/officeart/2005/8/layout/vList2"/>
    <dgm:cxn modelId="{4AFB49E0-5877-4E2C-872A-373B0EB407B9}" type="presParOf" srcId="{9D7D83AF-7A01-448F-AA06-A30BEC0119C2}" destId="{0A6DE1A8-7711-41CA-BA9C-2EFE32080D6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90A89-097D-4CD2-AFEF-880DB7506689}"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63BEB55C-3854-4AB2-85C5-958A1502AE4B}">
      <dgm:prSet/>
      <dgm:spPr/>
      <dgm:t>
        <a:bodyPr/>
        <a:lstStyle/>
        <a:p>
          <a:r>
            <a:rPr lang="nl-NL" b="1" i="0" dirty="0"/>
            <a:t>Niveau 1; Zorghulp </a:t>
          </a:r>
        </a:p>
        <a:p>
          <a:r>
            <a:rPr lang="nl-NL" b="0" i="0" dirty="0"/>
            <a:t>Een zorghulp ondersteunt mensen die zorg nodig hebben met praktische zaken. Ze verlenen niet direct zelf zorg, maar hebben natuurlijk wel een belangrijke rol. Ze voeren bijvoorbeeld huishoudelijke taken uit, doen boodschappen en ondersteunen mensen om zo zelfstandig mogelijk te kunnen leven. Dit kan bijvoorbeeld in de ouderenzorg, thuiszorg of gehandicaptenzorg.</a:t>
          </a:r>
          <a:endParaRPr lang="en-US" dirty="0"/>
        </a:p>
      </dgm:t>
    </dgm:pt>
    <dgm:pt modelId="{F4C6F042-4DB3-4B8E-827E-44E7BE41E896}" type="parTrans" cxnId="{85A785AB-4540-4B5D-80B7-B22DB65195F7}">
      <dgm:prSet/>
      <dgm:spPr/>
      <dgm:t>
        <a:bodyPr/>
        <a:lstStyle/>
        <a:p>
          <a:endParaRPr lang="en-US"/>
        </a:p>
      </dgm:t>
    </dgm:pt>
    <dgm:pt modelId="{C3826913-814D-455E-B0A8-BC8B09620AF2}" type="sibTrans" cxnId="{85A785AB-4540-4B5D-80B7-B22DB65195F7}">
      <dgm:prSet/>
      <dgm:spPr/>
      <dgm:t>
        <a:bodyPr/>
        <a:lstStyle/>
        <a:p>
          <a:endParaRPr lang="en-US"/>
        </a:p>
      </dgm:t>
    </dgm:pt>
    <dgm:pt modelId="{88F35326-0BCE-4801-8055-E92D3CD0EE26}">
      <dgm:prSet/>
      <dgm:spPr/>
      <dgm:t>
        <a:bodyPr/>
        <a:lstStyle/>
        <a:p>
          <a:r>
            <a:rPr lang="nl-NL" b="1" i="0" dirty="0"/>
            <a:t>Niveau 2; Helpende Zorg en Welzijn </a:t>
          </a:r>
        </a:p>
        <a:p>
          <a:r>
            <a:rPr lang="nl-NL" b="0" i="0" dirty="0"/>
            <a:t>Helpende mogen ook cliënten helpen met persoonlijke verzorging. Ze helpen bij wassen, aankleden, het aantrekken van steunkousen, etc. Ook organiseren ze activiteiten. Ze werken in de ouderen- en thuiszorg of gehandicaptenzorg, maar ook in een ziekenhuis of kinderopvang.</a:t>
          </a:r>
          <a:endParaRPr lang="en-US" dirty="0"/>
        </a:p>
      </dgm:t>
    </dgm:pt>
    <dgm:pt modelId="{1DB16977-D0EE-4AAC-8D7C-7E5D16BCD690}" type="parTrans" cxnId="{7B779391-8AAC-4E1E-9C57-A9A35907D821}">
      <dgm:prSet/>
      <dgm:spPr/>
      <dgm:t>
        <a:bodyPr/>
        <a:lstStyle/>
        <a:p>
          <a:endParaRPr lang="en-US"/>
        </a:p>
      </dgm:t>
    </dgm:pt>
    <dgm:pt modelId="{F0600CD0-F610-4A2F-AD0F-DDD3015740B2}" type="sibTrans" cxnId="{7B779391-8AAC-4E1E-9C57-A9A35907D821}">
      <dgm:prSet/>
      <dgm:spPr/>
      <dgm:t>
        <a:bodyPr/>
        <a:lstStyle/>
        <a:p>
          <a:endParaRPr lang="en-US"/>
        </a:p>
      </dgm:t>
    </dgm:pt>
    <dgm:pt modelId="{03A09831-9C1D-4EBF-96BE-6EA1E83E134D}">
      <dgm:prSet/>
      <dgm:spPr/>
      <dgm:t>
        <a:bodyPr/>
        <a:lstStyle/>
        <a:p>
          <a:r>
            <a:rPr lang="nl-NL" b="1" i="0" dirty="0"/>
            <a:t>Niveau 3; Verzorgende </a:t>
          </a:r>
        </a:p>
        <a:p>
          <a:r>
            <a:rPr lang="nl-NL" b="0" i="0" dirty="0"/>
            <a:t>Vanaf niveau 3 mag, naast verzorgende taken, ook verpleegkundige handelingen uitvoeren. Zo mogen ze medicatie toedienen, injecties geven, katheters verwisselen en een zorgplan opstellen dat de helpende en zorghulp kunnen gebruiken.</a:t>
          </a:r>
          <a:endParaRPr lang="en-US" dirty="0"/>
        </a:p>
      </dgm:t>
    </dgm:pt>
    <dgm:pt modelId="{4630E4E4-A7F0-4BE8-85D0-285CEFB92B35}" type="parTrans" cxnId="{AD65945D-CB27-445D-A101-D95EC3576388}">
      <dgm:prSet/>
      <dgm:spPr/>
      <dgm:t>
        <a:bodyPr/>
        <a:lstStyle/>
        <a:p>
          <a:endParaRPr lang="en-US"/>
        </a:p>
      </dgm:t>
    </dgm:pt>
    <dgm:pt modelId="{3CB2E546-83EE-41A0-955F-2DBA7203BAF1}" type="sibTrans" cxnId="{AD65945D-CB27-445D-A101-D95EC3576388}">
      <dgm:prSet/>
      <dgm:spPr/>
      <dgm:t>
        <a:bodyPr/>
        <a:lstStyle/>
        <a:p>
          <a:endParaRPr lang="en-US"/>
        </a:p>
      </dgm:t>
    </dgm:pt>
    <dgm:pt modelId="{5D5EE2AF-7EF8-431D-9514-A3EE8AAB6902}">
      <dgm:prSet/>
      <dgm:spPr/>
      <dgm:t>
        <a:bodyPr/>
        <a:lstStyle/>
        <a:p>
          <a:r>
            <a:rPr lang="nl-NL" b="1" i="0" dirty="0"/>
            <a:t>Niveau 4; Verpleegkundige </a:t>
          </a:r>
        </a:p>
        <a:p>
          <a:r>
            <a:rPr lang="nl-NL" b="0" i="0" dirty="0"/>
            <a:t>Als verpleegkundige heb je nog meer medische verantwoordelijkheden. Ook hier houd je je bezig met het toedienen van medicijnen, het maken van een zorgplan en medische assistentie. Het grote verschil met de andere niveaus is dat je als verpleegkundige zelfstandiger werkt. Daarbij neem je ook zelfstandig beslissingen die van toepassing zijn op de zorgvrager of patiënt. Jij bepaalt welke zorg iemand nodig heeft. </a:t>
          </a:r>
          <a:endParaRPr lang="en-US" dirty="0"/>
        </a:p>
      </dgm:t>
    </dgm:pt>
    <dgm:pt modelId="{72D9D34C-F756-45E4-BFA4-ED3D39B520B9}" type="parTrans" cxnId="{66488E1E-5C8B-4E4E-A4E3-B9B3C5BA76C6}">
      <dgm:prSet/>
      <dgm:spPr/>
      <dgm:t>
        <a:bodyPr/>
        <a:lstStyle/>
        <a:p>
          <a:endParaRPr lang="en-US"/>
        </a:p>
      </dgm:t>
    </dgm:pt>
    <dgm:pt modelId="{D5F2B972-3A3B-4E08-9088-A38E2A413691}" type="sibTrans" cxnId="{66488E1E-5C8B-4E4E-A4E3-B9B3C5BA76C6}">
      <dgm:prSet/>
      <dgm:spPr/>
      <dgm:t>
        <a:bodyPr/>
        <a:lstStyle/>
        <a:p>
          <a:endParaRPr lang="en-US"/>
        </a:p>
      </dgm:t>
    </dgm:pt>
    <dgm:pt modelId="{D47D909E-C7AD-4C8D-BF85-7323DA163AA8}">
      <dgm:prSet/>
      <dgm:spPr/>
      <dgm:t>
        <a:bodyPr/>
        <a:lstStyle/>
        <a:p>
          <a:r>
            <a:rPr lang="nl-NL" b="1" i="0" dirty="0"/>
            <a:t>Niveau 5; Verpleegkundige </a:t>
          </a:r>
        </a:p>
        <a:p>
          <a:r>
            <a:rPr lang="nl-NL" b="0" i="0" dirty="0"/>
            <a:t>Niveau 5 is een hbo-opleiding. Ze leren om zelfstandig mensen zorg en verpleging te geven. Die zorg kan overal zijn, bijvoorbeeld in een ziekenhuis, op de ambulance, binnen de psychiatrische hulpverlening en op vrijwel alle andere plekken waar zorg verleend wordt. Naast het verlenen van zorg zijn ze ook vaak betrokken bij het organisatorische deel van zorg. </a:t>
          </a:r>
          <a:endParaRPr lang="en-US" dirty="0"/>
        </a:p>
      </dgm:t>
    </dgm:pt>
    <dgm:pt modelId="{26F9F9D2-6DEF-45EF-86F7-FC1C1BCF2F40}" type="parTrans" cxnId="{9626FB76-DFC4-4F31-A2AD-4E60CCA5DB0F}">
      <dgm:prSet/>
      <dgm:spPr/>
      <dgm:t>
        <a:bodyPr/>
        <a:lstStyle/>
        <a:p>
          <a:endParaRPr lang="en-US"/>
        </a:p>
      </dgm:t>
    </dgm:pt>
    <dgm:pt modelId="{9D0ECD8F-F656-4A40-83CD-5D085F585C01}" type="sibTrans" cxnId="{9626FB76-DFC4-4F31-A2AD-4E60CCA5DB0F}">
      <dgm:prSet/>
      <dgm:spPr/>
      <dgm:t>
        <a:bodyPr/>
        <a:lstStyle/>
        <a:p>
          <a:endParaRPr lang="en-US"/>
        </a:p>
      </dgm:t>
    </dgm:pt>
    <dgm:pt modelId="{C4FF7C59-5211-48AC-BF23-74B52FBDB233}" type="pres">
      <dgm:prSet presAssocID="{13690A89-097D-4CD2-AFEF-880DB7506689}" presName="linear" presStyleCnt="0">
        <dgm:presLayoutVars>
          <dgm:animLvl val="lvl"/>
          <dgm:resizeHandles val="exact"/>
        </dgm:presLayoutVars>
      </dgm:prSet>
      <dgm:spPr/>
    </dgm:pt>
    <dgm:pt modelId="{CDC1C644-F7E4-4BAF-A91B-510088F3FAA7}" type="pres">
      <dgm:prSet presAssocID="{63BEB55C-3854-4AB2-85C5-958A1502AE4B}" presName="parentText" presStyleLbl="node1" presStyleIdx="0" presStyleCnt="5">
        <dgm:presLayoutVars>
          <dgm:chMax val="0"/>
          <dgm:bulletEnabled val="1"/>
        </dgm:presLayoutVars>
      </dgm:prSet>
      <dgm:spPr/>
    </dgm:pt>
    <dgm:pt modelId="{9D9072F7-3EBB-446F-B79A-42FCAE50CCD8}" type="pres">
      <dgm:prSet presAssocID="{C3826913-814D-455E-B0A8-BC8B09620AF2}" presName="spacer" presStyleCnt="0"/>
      <dgm:spPr/>
    </dgm:pt>
    <dgm:pt modelId="{EC401B9E-FFBA-4EBB-AE83-18EA1A7DA83C}" type="pres">
      <dgm:prSet presAssocID="{88F35326-0BCE-4801-8055-E92D3CD0EE26}" presName="parentText" presStyleLbl="node1" presStyleIdx="1" presStyleCnt="5">
        <dgm:presLayoutVars>
          <dgm:chMax val="0"/>
          <dgm:bulletEnabled val="1"/>
        </dgm:presLayoutVars>
      </dgm:prSet>
      <dgm:spPr/>
    </dgm:pt>
    <dgm:pt modelId="{47B9A0F7-F7EE-4B30-9875-C0A2F91DE8CE}" type="pres">
      <dgm:prSet presAssocID="{F0600CD0-F610-4A2F-AD0F-DDD3015740B2}" presName="spacer" presStyleCnt="0"/>
      <dgm:spPr/>
    </dgm:pt>
    <dgm:pt modelId="{734336B4-E141-460C-B5F0-9357A36248B3}" type="pres">
      <dgm:prSet presAssocID="{03A09831-9C1D-4EBF-96BE-6EA1E83E134D}" presName="parentText" presStyleLbl="node1" presStyleIdx="2" presStyleCnt="5">
        <dgm:presLayoutVars>
          <dgm:chMax val="0"/>
          <dgm:bulletEnabled val="1"/>
        </dgm:presLayoutVars>
      </dgm:prSet>
      <dgm:spPr/>
    </dgm:pt>
    <dgm:pt modelId="{C01876CA-87EF-46B7-A6FD-B5AAA69B65F3}" type="pres">
      <dgm:prSet presAssocID="{3CB2E546-83EE-41A0-955F-2DBA7203BAF1}" presName="spacer" presStyleCnt="0"/>
      <dgm:spPr/>
    </dgm:pt>
    <dgm:pt modelId="{B81F110C-E1DA-4B5B-8D8E-04B7818E207F}" type="pres">
      <dgm:prSet presAssocID="{5D5EE2AF-7EF8-431D-9514-A3EE8AAB6902}" presName="parentText" presStyleLbl="node1" presStyleIdx="3" presStyleCnt="5">
        <dgm:presLayoutVars>
          <dgm:chMax val="0"/>
          <dgm:bulletEnabled val="1"/>
        </dgm:presLayoutVars>
      </dgm:prSet>
      <dgm:spPr/>
    </dgm:pt>
    <dgm:pt modelId="{449DD2BB-7E65-42B5-8D77-F39425528700}" type="pres">
      <dgm:prSet presAssocID="{D5F2B972-3A3B-4E08-9088-A38E2A413691}" presName="spacer" presStyleCnt="0"/>
      <dgm:spPr/>
    </dgm:pt>
    <dgm:pt modelId="{12AE90D8-D4CD-4730-A149-4B8BBCE90E37}" type="pres">
      <dgm:prSet presAssocID="{D47D909E-C7AD-4C8D-BF85-7323DA163AA8}" presName="parentText" presStyleLbl="node1" presStyleIdx="4" presStyleCnt="5">
        <dgm:presLayoutVars>
          <dgm:chMax val="0"/>
          <dgm:bulletEnabled val="1"/>
        </dgm:presLayoutVars>
      </dgm:prSet>
      <dgm:spPr/>
    </dgm:pt>
  </dgm:ptLst>
  <dgm:cxnLst>
    <dgm:cxn modelId="{DE240F06-FF54-43A5-9CFF-3FE0EF09EB7F}" type="presOf" srcId="{03A09831-9C1D-4EBF-96BE-6EA1E83E134D}" destId="{734336B4-E141-460C-B5F0-9357A36248B3}" srcOrd="0" destOrd="0" presId="urn:microsoft.com/office/officeart/2005/8/layout/vList2"/>
    <dgm:cxn modelId="{9BF0B70D-69AF-483C-9CC6-1028EFDD3C54}" type="presOf" srcId="{D47D909E-C7AD-4C8D-BF85-7323DA163AA8}" destId="{12AE90D8-D4CD-4730-A149-4B8BBCE90E37}" srcOrd="0" destOrd="0" presId="urn:microsoft.com/office/officeart/2005/8/layout/vList2"/>
    <dgm:cxn modelId="{66488E1E-5C8B-4E4E-A4E3-B9B3C5BA76C6}" srcId="{13690A89-097D-4CD2-AFEF-880DB7506689}" destId="{5D5EE2AF-7EF8-431D-9514-A3EE8AAB6902}" srcOrd="3" destOrd="0" parTransId="{72D9D34C-F756-45E4-BFA4-ED3D39B520B9}" sibTransId="{D5F2B972-3A3B-4E08-9088-A38E2A413691}"/>
    <dgm:cxn modelId="{9DFE182D-D51B-4C67-A53F-983091C882C1}" type="presOf" srcId="{13690A89-097D-4CD2-AFEF-880DB7506689}" destId="{C4FF7C59-5211-48AC-BF23-74B52FBDB233}" srcOrd="0" destOrd="0" presId="urn:microsoft.com/office/officeart/2005/8/layout/vList2"/>
    <dgm:cxn modelId="{AD65945D-CB27-445D-A101-D95EC3576388}" srcId="{13690A89-097D-4CD2-AFEF-880DB7506689}" destId="{03A09831-9C1D-4EBF-96BE-6EA1E83E134D}" srcOrd="2" destOrd="0" parTransId="{4630E4E4-A7F0-4BE8-85D0-285CEFB92B35}" sibTransId="{3CB2E546-83EE-41A0-955F-2DBA7203BAF1}"/>
    <dgm:cxn modelId="{9BEAB766-66D6-49F9-A669-73537FEEB23D}" type="presOf" srcId="{88F35326-0BCE-4801-8055-E92D3CD0EE26}" destId="{EC401B9E-FFBA-4EBB-AE83-18EA1A7DA83C}" srcOrd="0" destOrd="0" presId="urn:microsoft.com/office/officeart/2005/8/layout/vList2"/>
    <dgm:cxn modelId="{9626FB76-DFC4-4F31-A2AD-4E60CCA5DB0F}" srcId="{13690A89-097D-4CD2-AFEF-880DB7506689}" destId="{D47D909E-C7AD-4C8D-BF85-7323DA163AA8}" srcOrd="4" destOrd="0" parTransId="{26F9F9D2-6DEF-45EF-86F7-FC1C1BCF2F40}" sibTransId="{9D0ECD8F-F656-4A40-83CD-5D085F585C01}"/>
    <dgm:cxn modelId="{7B779391-8AAC-4E1E-9C57-A9A35907D821}" srcId="{13690A89-097D-4CD2-AFEF-880DB7506689}" destId="{88F35326-0BCE-4801-8055-E92D3CD0EE26}" srcOrd="1" destOrd="0" parTransId="{1DB16977-D0EE-4AAC-8D7C-7E5D16BCD690}" sibTransId="{F0600CD0-F610-4A2F-AD0F-DDD3015740B2}"/>
    <dgm:cxn modelId="{6337A0A9-20E8-42C7-A6D1-11F0FD9D48AA}" type="presOf" srcId="{63BEB55C-3854-4AB2-85C5-958A1502AE4B}" destId="{CDC1C644-F7E4-4BAF-A91B-510088F3FAA7}" srcOrd="0" destOrd="0" presId="urn:microsoft.com/office/officeart/2005/8/layout/vList2"/>
    <dgm:cxn modelId="{85A785AB-4540-4B5D-80B7-B22DB65195F7}" srcId="{13690A89-097D-4CD2-AFEF-880DB7506689}" destId="{63BEB55C-3854-4AB2-85C5-958A1502AE4B}" srcOrd="0" destOrd="0" parTransId="{F4C6F042-4DB3-4B8E-827E-44E7BE41E896}" sibTransId="{C3826913-814D-455E-B0A8-BC8B09620AF2}"/>
    <dgm:cxn modelId="{61FE5AFF-65E7-434C-86D3-3D9832A47A55}" type="presOf" srcId="{5D5EE2AF-7EF8-431D-9514-A3EE8AAB6902}" destId="{B81F110C-E1DA-4B5B-8D8E-04B7818E207F}" srcOrd="0" destOrd="0" presId="urn:microsoft.com/office/officeart/2005/8/layout/vList2"/>
    <dgm:cxn modelId="{3260C869-B57D-40DF-AA0E-80AAA22E2EBD}" type="presParOf" srcId="{C4FF7C59-5211-48AC-BF23-74B52FBDB233}" destId="{CDC1C644-F7E4-4BAF-A91B-510088F3FAA7}" srcOrd="0" destOrd="0" presId="urn:microsoft.com/office/officeart/2005/8/layout/vList2"/>
    <dgm:cxn modelId="{51119F7B-CCD6-4EEB-B272-504B5F2578F0}" type="presParOf" srcId="{C4FF7C59-5211-48AC-BF23-74B52FBDB233}" destId="{9D9072F7-3EBB-446F-B79A-42FCAE50CCD8}" srcOrd="1" destOrd="0" presId="urn:microsoft.com/office/officeart/2005/8/layout/vList2"/>
    <dgm:cxn modelId="{9BB250CA-13BD-434D-96C3-4ECFD7F25751}" type="presParOf" srcId="{C4FF7C59-5211-48AC-BF23-74B52FBDB233}" destId="{EC401B9E-FFBA-4EBB-AE83-18EA1A7DA83C}" srcOrd="2" destOrd="0" presId="urn:microsoft.com/office/officeart/2005/8/layout/vList2"/>
    <dgm:cxn modelId="{B871160C-96A2-4D6F-94B3-ED95E231A1D2}" type="presParOf" srcId="{C4FF7C59-5211-48AC-BF23-74B52FBDB233}" destId="{47B9A0F7-F7EE-4B30-9875-C0A2F91DE8CE}" srcOrd="3" destOrd="0" presId="urn:microsoft.com/office/officeart/2005/8/layout/vList2"/>
    <dgm:cxn modelId="{08D43BF3-829B-46C6-A275-7A42A5DF6E34}" type="presParOf" srcId="{C4FF7C59-5211-48AC-BF23-74B52FBDB233}" destId="{734336B4-E141-460C-B5F0-9357A36248B3}" srcOrd="4" destOrd="0" presId="urn:microsoft.com/office/officeart/2005/8/layout/vList2"/>
    <dgm:cxn modelId="{281E49DD-6F25-4ED8-A3AC-CAD153FEE901}" type="presParOf" srcId="{C4FF7C59-5211-48AC-BF23-74B52FBDB233}" destId="{C01876CA-87EF-46B7-A6FD-B5AAA69B65F3}" srcOrd="5" destOrd="0" presId="urn:microsoft.com/office/officeart/2005/8/layout/vList2"/>
    <dgm:cxn modelId="{71CEADAB-B23E-4AD2-9EB4-EF51E9208679}" type="presParOf" srcId="{C4FF7C59-5211-48AC-BF23-74B52FBDB233}" destId="{B81F110C-E1DA-4B5B-8D8E-04B7818E207F}" srcOrd="6" destOrd="0" presId="urn:microsoft.com/office/officeart/2005/8/layout/vList2"/>
    <dgm:cxn modelId="{C837B106-1EDB-4925-A5DC-54D55A890C46}" type="presParOf" srcId="{C4FF7C59-5211-48AC-BF23-74B52FBDB233}" destId="{449DD2BB-7E65-42B5-8D77-F39425528700}" srcOrd="7" destOrd="0" presId="urn:microsoft.com/office/officeart/2005/8/layout/vList2"/>
    <dgm:cxn modelId="{C50D3E95-6152-4392-A1C8-C087CC9A7730}" type="presParOf" srcId="{C4FF7C59-5211-48AC-BF23-74B52FBDB233}" destId="{12AE90D8-D4CD-4730-A149-4B8BBCE90E3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58BDA-D902-4242-96C7-6DDEDD0C39DE}">
      <dsp:nvSpPr>
        <dsp:cNvPr id="0" name=""/>
        <dsp:cNvSpPr/>
      </dsp:nvSpPr>
      <dsp:spPr>
        <a:xfrm>
          <a:off x="0" y="378116"/>
          <a:ext cx="9229725" cy="1488678"/>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dirty="0"/>
            <a:t>Je loopt stage in het ziekenhuis op de afdeling heelkunde en begeleidt een 1</a:t>
          </a:r>
          <a:r>
            <a:rPr lang="nl-NL" sz="1800" kern="1200" baseline="30000" dirty="0"/>
            <a:t>e</a:t>
          </a:r>
          <a:r>
            <a:rPr lang="nl-NL" sz="1800" kern="1200" dirty="0"/>
            <a:t>-jaars student die ook daar stage loopt. Ze is lief voor de patiënten en neemt de tijd voor ze, maar daardoor ligt haar werktempo laag. Ook heb je het idee dat ze nog niet ver is met haar opdrachten. Er staat een gesprek gepland en je besluit dit aan te kaarten.</a:t>
          </a:r>
          <a:endParaRPr lang="en-US" sz="1800" kern="1200" dirty="0"/>
        </a:p>
      </dsp:txBody>
      <dsp:txXfrm>
        <a:off x="72671" y="450787"/>
        <a:ext cx="9084383" cy="1343336"/>
      </dsp:txXfrm>
    </dsp:sp>
    <dsp:sp modelId="{95FCAA4F-E498-4347-A40F-3ACB559AF29A}">
      <dsp:nvSpPr>
        <dsp:cNvPr id="0" name=""/>
        <dsp:cNvSpPr/>
      </dsp:nvSpPr>
      <dsp:spPr>
        <a:xfrm>
          <a:off x="0" y="1918634"/>
          <a:ext cx="9229725" cy="1488678"/>
        </a:xfrm>
        <a:prstGeom prst="roundRect">
          <a:avLst/>
        </a:prstGeom>
        <a:gradFill rotWithShape="0">
          <a:gsLst>
            <a:gs pos="0">
              <a:schemeClr val="accent2">
                <a:hueOff val="-486521"/>
                <a:satOff val="-4245"/>
                <a:lumOff val="-5490"/>
                <a:alphaOff val="0"/>
                <a:tint val="96000"/>
                <a:lumMod val="100000"/>
              </a:schemeClr>
            </a:gs>
            <a:gs pos="78000">
              <a:schemeClr val="accent2">
                <a:hueOff val="-486521"/>
                <a:satOff val="-4245"/>
                <a:lumOff val="-549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Je loopt stage in het verpleeghuis op een afdeling met clienten met beginnende dementie. Je hebt de laatste tijd steeds vaker clienten horen klagen over een stagiaire. Ze vinden het niet netjes hoe zij met hen omgaat; ze spreekt ze met ‘je’ aan, gebruikt niet nette woorden (bijv ‘schijten’) en maakt grapjes over dementie. Jij besluit dit bij haar aan te kaarten.</a:t>
          </a:r>
          <a:endParaRPr lang="en-US" sz="1800" kern="1200"/>
        </a:p>
      </dsp:txBody>
      <dsp:txXfrm>
        <a:off x="72671" y="1991305"/>
        <a:ext cx="9084383" cy="1343336"/>
      </dsp:txXfrm>
    </dsp:sp>
    <dsp:sp modelId="{7A0F32B5-62AB-422C-B9EF-2BA98FA4C03C}">
      <dsp:nvSpPr>
        <dsp:cNvPr id="0" name=""/>
        <dsp:cNvSpPr/>
      </dsp:nvSpPr>
      <dsp:spPr>
        <a:xfrm>
          <a:off x="0" y="3459153"/>
          <a:ext cx="9229725" cy="1488678"/>
        </a:xfrm>
        <a:prstGeom prst="roundRect">
          <a:avLst/>
        </a:prstGeom>
        <a:gradFill rotWithShape="0">
          <a:gsLst>
            <a:gs pos="0">
              <a:schemeClr val="accent2">
                <a:hueOff val="-973042"/>
                <a:satOff val="-8489"/>
                <a:lumOff val="-10981"/>
                <a:alphaOff val="0"/>
                <a:tint val="96000"/>
                <a:lumMod val="100000"/>
              </a:schemeClr>
            </a:gs>
            <a:gs pos="78000">
              <a:schemeClr val="accent2">
                <a:hueOff val="-973042"/>
                <a:satOff val="-8489"/>
                <a:lumOff val="-1098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Je loopt stage in het ziekenhuis op de afdeling cardiologie en begeleidt een 3</a:t>
          </a:r>
          <a:r>
            <a:rPr lang="nl-NL" sz="1800" kern="1200" baseline="30000"/>
            <a:t>e</a:t>
          </a:r>
          <a:r>
            <a:rPr lang="nl-NL" sz="1800" kern="1200"/>
            <a:t>-jaars student die ook daar stage loopt. Als je haar feedback geeft op de werkvloer reageert ze vaak boos en zegt ze dat ze het allemaal wel weet. Maar als je doorvraagt lijkt ze het allemaal niet goed te kunnen vertellen en ook in haar verslagen mis je de verdieping. Je besluit een gesprek te plannen om dit te bespreken.</a:t>
          </a:r>
          <a:endParaRPr lang="en-US" sz="1800" kern="1200"/>
        </a:p>
      </dsp:txBody>
      <dsp:txXfrm>
        <a:off x="72671" y="3531824"/>
        <a:ext cx="9084383" cy="1343336"/>
      </dsp:txXfrm>
    </dsp:sp>
    <dsp:sp modelId="{0A6DE1A8-7711-41CA-BA9C-2EFE32080D6C}">
      <dsp:nvSpPr>
        <dsp:cNvPr id="0" name=""/>
        <dsp:cNvSpPr/>
      </dsp:nvSpPr>
      <dsp:spPr>
        <a:xfrm>
          <a:off x="0" y="4999672"/>
          <a:ext cx="9229725" cy="1488678"/>
        </a:xfrm>
        <a:prstGeom prst="roundRect">
          <a:avLst/>
        </a:prstGeom>
        <a:gradFill rotWithShape="0">
          <a:gsLst>
            <a:gs pos="0">
              <a:schemeClr val="accent2">
                <a:hueOff val="-1459563"/>
                <a:satOff val="-12734"/>
                <a:lumOff val="-16471"/>
                <a:alphaOff val="0"/>
                <a:tint val="96000"/>
                <a:lumMod val="100000"/>
              </a:schemeClr>
            </a:gs>
            <a:gs pos="78000">
              <a:schemeClr val="accent2">
                <a:hueOff val="-1459563"/>
                <a:satOff val="-12734"/>
                <a:lumOff val="-1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Je loopt stage in het verpleeghuis op de afdeling somatiek. Het is vaak druk en hard werken. Het valt je op dat een 2</a:t>
          </a:r>
          <a:r>
            <a:rPr lang="nl-NL" sz="1800" kern="1200" baseline="30000"/>
            <a:t>e</a:t>
          </a:r>
          <a:r>
            <a:rPr lang="nl-NL" sz="1800" kern="1200"/>
            <a:t>-jaars stagaire vaak in de verpleegpost zit met haar telefoon. Ze laat collega’s naar de bellen lopen en biedt nooit aan of ze kan helpen. Dit stoort jou en je collega’s. Jij besluit haar hier op aan te spreken. </a:t>
          </a:r>
          <a:endParaRPr lang="en-US" sz="1800" kern="1200"/>
        </a:p>
      </dsp:txBody>
      <dsp:txXfrm>
        <a:off x="72671" y="5072343"/>
        <a:ext cx="9084383" cy="13433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1C644-F7E4-4BAF-A91B-510088F3FAA7}">
      <dsp:nvSpPr>
        <dsp:cNvPr id="0" name=""/>
        <dsp:cNvSpPr/>
      </dsp:nvSpPr>
      <dsp:spPr>
        <a:xfrm>
          <a:off x="0" y="768509"/>
          <a:ext cx="12156537" cy="103194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l-NL" sz="1400" b="1" i="0" kern="1200" dirty="0"/>
            <a:t>Niveau 1; Zorghulp </a:t>
          </a:r>
        </a:p>
        <a:p>
          <a:pPr marL="0" lvl="0" indent="0" algn="l" defTabSz="622300">
            <a:lnSpc>
              <a:spcPct val="90000"/>
            </a:lnSpc>
            <a:spcBef>
              <a:spcPct val="0"/>
            </a:spcBef>
            <a:spcAft>
              <a:spcPct val="35000"/>
            </a:spcAft>
            <a:buNone/>
          </a:pPr>
          <a:r>
            <a:rPr lang="nl-NL" sz="1400" b="0" i="0" kern="1200" dirty="0"/>
            <a:t>Een zorghulp ondersteunt mensen die zorg nodig hebben met praktische zaken. Ze verlenen niet direct zelf zorg, maar hebben natuurlijk wel een belangrijke rol. Ze voeren bijvoorbeeld huishoudelijke taken uit, doen boodschappen en ondersteunen mensen om zo zelfstandig mogelijk te kunnen leven. Dit kan bijvoorbeeld in de ouderenzorg, thuiszorg of gehandicaptenzorg.</a:t>
          </a:r>
          <a:endParaRPr lang="en-US" sz="1400" kern="1200" dirty="0"/>
        </a:p>
      </dsp:txBody>
      <dsp:txXfrm>
        <a:off x="50375" y="818884"/>
        <a:ext cx="12055787" cy="931190"/>
      </dsp:txXfrm>
    </dsp:sp>
    <dsp:sp modelId="{EC401B9E-FFBA-4EBB-AE83-18EA1A7DA83C}">
      <dsp:nvSpPr>
        <dsp:cNvPr id="0" name=""/>
        <dsp:cNvSpPr/>
      </dsp:nvSpPr>
      <dsp:spPr>
        <a:xfrm>
          <a:off x="0" y="1840769"/>
          <a:ext cx="12156537" cy="1031940"/>
        </a:xfrm>
        <a:prstGeom prst="roundRect">
          <a:avLst/>
        </a:prstGeom>
        <a:gradFill rotWithShape="0">
          <a:gsLst>
            <a:gs pos="0">
              <a:schemeClr val="accent5">
                <a:hueOff val="-90003"/>
                <a:satOff val="-4311"/>
                <a:lumOff val="-3529"/>
                <a:alphaOff val="0"/>
                <a:tint val="96000"/>
                <a:lumMod val="100000"/>
              </a:schemeClr>
            </a:gs>
            <a:gs pos="78000">
              <a:schemeClr val="accent5">
                <a:hueOff val="-90003"/>
                <a:satOff val="-4311"/>
                <a:lumOff val="-352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l-NL" sz="1400" b="1" i="0" kern="1200" dirty="0"/>
            <a:t>Niveau 2; Helpende Zorg en Welzijn </a:t>
          </a:r>
        </a:p>
        <a:p>
          <a:pPr marL="0" lvl="0" indent="0" algn="l" defTabSz="622300">
            <a:lnSpc>
              <a:spcPct val="90000"/>
            </a:lnSpc>
            <a:spcBef>
              <a:spcPct val="0"/>
            </a:spcBef>
            <a:spcAft>
              <a:spcPct val="35000"/>
            </a:spcAft>
            <a:buNone/>
          </a:pPr>
          <a:r>
            <a:rPr lang="nl-NL" sz="1400" b="0" i="0" kern="1200" dirty="0"/>
            <a:t>Helpende mogen ook cliënten helpen met persoonlijke verzorging. Ze helpen bij wassen, aankleden, het aantrekken van steunkousen, etc. Ook organiseren ze activiteiten. Ze werken in de ouderen- en thuiszorg of gehandicaptenzorg, maar ook in een ziekenhuis of kinderopvang.</a:t>
          </a:r>
          <a:endParaRPr lang="en-US" sz="1400" kern="1200" dirty="0"/>
        </a:p>
      </dsp:txBody>
      <dsp:txXfrm>
        <a:off x="50375" y="1891144"/>
        <a:ext cx="12055787" cy="931190"/>
      </dsp:txXfrm>
    </dsp:sp>
    <dsp:sp modelId="{734336B4-E141-460C-B5F0-9357A36248B3}">
      <dsp:nvSpPr>
        <dsp:cNvPr id="0" name=""/>
        <dsp:cNvSpPr/>
      </dsp:nvSpPr>
      <dsp:spPr>
        <a:xfrm>
          <a:off x="0" y="2913029"/>
          <a:ext cx="12156537" cy="1031940"/>
        </a:xfrm>
        <a:prstGeom prst="roundRect">
          <a:avLst/>
        </a:prstGeom>
        <a:gradFill rotWithShape="0">
          <a:gsLst>
            <a:gs pos="0">
              <a:schemeClr val="accent5">
                <a:hueOff val="-180005"/>
                <a:satOff val="-8623"/>
                <a:lumOff val="-7058"/>
                <a:alphaOff val="0"/>
                <a:tint val="96000"/>
                <a:lumMod val="100000"/>
              </a:schemeClr>
            </a:gs>
            <a:gs pos="78000">
              <a:schemeClr val="accent5">
                <a:hueOff val="-180005"/>
                <a:satOff val="-8623"/>
                <a:lumOff val="-70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l-NL" sz="1400" b="1" i="0" kern="1200" dirty="0"/>
            <a:t>Niveau 3; Verzorgende </a:t>
          </a:r>
        </a:p>
        <a:p>
          <a:pPr marL="0" lvl="0" indent="0" algn="l" defTabSz="622300">
            <a:lnSpc>
              <a:spcPct val="90000"/>
            </a:lnSpc>
            <a:spcBef>
              <a:spcPct val="0"/>
            </a:spcBef>
            <a:spcAft>
              <a:spcPct val="35000"/>
            </a:spcAft>
            <a:buNone/>
          </a:pPr>
          <a:r>
            <a:rPr lang="nl-NL" sz="1400" b="0" i="0" kern="1200" dirty="0"/>
            <a:t>Vanaf niveau 3 mag, naast verzorgende taken, ook verpleegkundige handelingen uitvoeren. Zo mogen ze medicatie toedienen, injecties geven, katheters verwisselen en een zorgplan opstellen dat de helpende en zorghulp kunnen gebruiken.</a:t>
          </a:r>
          <a:endParaRPr lang="en-US" sz="1400" kern="1200" dirty="0"/>
        </a:p>
      </dsp:txBody>
      <dsp:txXfrm>
        <a:off x="50375" y="2963404"/>
        <a:ext cx="12055787" cy="931190"/>
      </dsp:txXfrm>
    </dsp:sp>
    <dsp:sp modelId="{B81F110C-E1DA-4B5B-8D8E-04B7818E207F}">
      <dsp:nvSpPr>
        <dsp:cNvPr id="0" name=""/>
        <dsp:cNvSpPr/>
      </dsp:nvSpPr>
      <dsp:spPr>
        <a:xfrm>
          <a:off x="0" y="3985289"/>
          <a:ext cx="12156537" cy="1031940"/>
        </a:xfrm>
        <a:prstGeom prst="roundRect">
          <a:avLst/>
        </a:prstGeom>
        <a:gradFill rotWithShape="0">
          <a:gsLst>
            <a:gs pos="0">
              <a:schemeClr val="accent5">
                <a:hueOff val="-270008"/>
                <a:satOff val="-12934"/>
                <a:lumOff val="-10588"/>
                <a:alphaOff val="0"/>
                <a:tint val="96000"/>
                <a:lumMod val="100000"/>
              </a:schemeClr>
            </a:gs>
            <a:gs pos="78000">
              <a:schemeClr val="accent5">
                <a:hueOff val="-270008"/>
                <a:satOff val="-12934"/>
                <a:lumOff val="-1058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l-NL" sz="1400" b="1" i="0" kern="1200" dirty="0"/>
            <a:t>Niveau 4; Verpleegkundige </a:t>
          </a:r>
        </a:p>
        <a:p>
          <a:pPr marL="0" lvl="0" indent="0" algn="l" defTabSz="622300">
            <a:lnSpc>
              <a:spcPct val="90000"/>
            </a:lnSpc>
            <a:spcBef>
              <a:spcPct val="0"/>
            </a:spcBef>
            <a:spcAft>
              <a:spcPct val="35000"/>
            </a:spcAft>
            <a:buNone/>
          </a:pPr>
          <a:r>
            <a:rPr lang="nl-NL" sz="1400" b="0" i="0" kern="1200" dirty="0"/>
            <a:t>Als verpleegkundige heb je nog meer medische verantwoordelijkheden. Ook hier houd je je bezig met het toedienen van medicijnen, het maken van een zorgplan en medische assistentie. Het grote verschil met de andere niveaus is dat je als verpleegkundige zelfstandiger werkt. Daarbij neem je ook zelfstandig beslissingen die van toepassing zijn op de zorgvrager of patiënt. Jij bepaalt welke zorg iemand nodig heeft. </a:t>
          </a:r>
          <a:endParaRPr lang="en-US" sz="1400" kern="1200" dirty="0"/>
        </a:p>
      </dsp:txBody>
      <dsp:txXfrm>
        <a:off x="50375" y="4035664"/>
        <a:ext cx="12055787" cy="931190"/>
      </dsp:txXfrm>
    </dsp:sp>
    <dsp:sp modelId="{12AE90D8-D4CD-4730-A149-4B8BBCE90E37}">
      <dsp:nvSpPr>
        <dsp:cNvPr id="0" name=""/>
        <dsp:cNvSpPr/>
      </dsp:nvSpPr>
      <dsp:spPr>
        <a:xfrm>
          <a:off x="0" y="5057549"/>
          <a:ext cx="12156537" cy="1031940"/>
        </a:xfrm>
        <a:prstGeom prst="roundRect">
          <a:avLst/>
        </a:prstGeom>
        <a:gradFill rotWithShape="0">
          <a:gsLst>
            <a:gs pos="0">
              <a:schemeClr val="accent5">
                <a:hueOff val="-360011"/>
                <a:satOff val="-17245"/>
                <a:lumOff val="-14117"/>
                <a:alphaOff val="0"/>
                <a:tint val="96000"/>
                <a:lumMod val="100000"/>
              </a:schemeClr>
            </a:gs>
            <a:gs pos="78000">
              <a:schemeClr val="accent5">
                <a:hueOff val="-360011"/>
                <a:satOff val="-17245"/>
                <a:lumOff val="-1411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l-NL" sz="1400" b="1" i="0" kern="1200" dirty="0"/>
            <a:t>Niveau 5; Verpleegkundige </a:t>
          </a:r>
        </a:p>
        <a:p>
          <a:pPr marL="0" lvl="0" indent="0" algn="l" defTabSz="622300">
            <a:lnSpc>
              <a:spcPct val="90000"/>
            </a:lnSpc>
            <a:spcBef>
              <a:spcPct val="0"/>
            </a:spcBef>
            <a:spcAft>
              <a:spcPct val="35000"/>
            </a:spcAft>
            <a:buNone/>
          </a:pPr>
          <a:r>
            <a:rPr lang="nl-NL" sz="1400" b="0" i="0" kern="1200" dirty="0"/>
            <a:t>Niveau 5 is een hbo-opleiding. Ze leren om zelfstandig mensen zorg en verpleging te geven. Die zorg kan overal zijn, bijvoorbeeld in een ziekenhuis, op de ambulance, binnen de psychiatrische hulpverlening en op vrijwel alle andere plekken waar zorg verleend wordt. Naast het verlenen van zorg zijn ze ook vaak betrokken bij het organisatorische deel van zorg. </a:t>
          </a:r>
          <a:endParaRPr lang="en-US" sz="1400" kern="1200" dirty="0"/>
        </a:p>
      </dsp:txBody>
      <dsp:txXfrm>
        <a:off x="50375" y="5107924"/>
        <a:ext cx="12055787" cy="9311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981F9-E1C7-4DEE-ACFD-682CABEF69F7}" type="datetimeFigureOut">
              <a:rPr lang="nl-NL" smtClean="0"/>
              <a:t>18-8-2023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16F478-56C1-48BC-BD74-347D7A4C1EFA}" type="slidenum">
              <a:rPr lang="nl-NL" smtClean="0"/>
              <a:t>‹nr.›</a:t>
            </a:fld>
            <a:endParaRPr lang="nl-NL"/>
          </a:p>
        </p:txBody>
      </p:sp>
    </p:spTree>
    <p:extLst>
      <p:ext uri="{BB962C8B-B14F-4D97-AF65-F5344CB8AC3E}">
        <p14:creationId xmlns:p14="http://schemas.microsoft.com/office/powerpoint/2010/main" val="413600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arenR"/>
            </a:pPr>
            <a:r>
              <a:rPr lang="nl-NL" dirty="0"/>
              <a:t>Je geeft feedback om iemand verder te helpen, dus blijf positief.</a:t>
            </a:r>
          </a:p>
          <a:p>
            <a:pPr marL="0" indent="0">
              <a:buNone/>
            </a:pPr>
            <a:r>
              <a:rPr lang="nl-NL" dirty="0"/>
              <a:t>4) Hoe zou hij/zij de feedback willen krijgen?</a:t>
            </a:r>
          </a:p>
          <a:p>
            <a:pPr marL="0" indent="0">
              <a:buNone/>
            </a:pPr>
            <a:r>
              <a:rPr lang="nl-NL" dirty="0"/>
              <a:t>7) Rustig moment. Maar wacht ook niet te lang.</a:t>
            </a:r>
          </a:p>
          <a:p>
            <a:pPr marL="0" indent="0">
              <a:buNone/>
            </a:pPr>
            <a:endParaRPr lang="nl-NL" dirty="0"/>
          </a:p>
          <a:p>
            <a:pPr marL="0" indent="0">
              <a:buNone/>
            </a:pPr>
            <a:r>
              <a:rPr lang="nl-NL" dirty="0"/>
              <a:t>Filmpje; 5 min. Hoe het NIET moet.</a:t>
            </a:r>
          </a:p>
        </p:txBody>
      </p:sp>
      <p:sp>
        <p:nvSpPr>
          <p:cNvPr id="4" name="Tijdelijke aanduiding voor dianummer 3"/>
          <p:cNvSpPr>
            <a:spLocks noGrp="1"/>
          </p:cNvSpPr>
          <p:nvPr>
            <p:ph type="sldNum" sz="quarter" idx="5"/>
          </p:nvPr>
        </p:nvSpPr>
        <p:spPr/>
        <p:txBody>
          <a:bodyPr/>
          <a:lstStyle/>
          <a:p>
            <a:fld id="{A416F478-56C1-48BC-BD74-347D7A4C1EFA}" type="slidenum">
              <a:rPr lang="nl-NL" smtClean="0"/>
              <a:t>4</a:t>
            </a:fld>
            <a:endParaRPr lang="nl-NL"/>
          </a:p>
        </p:txBody>
      </p:sp>
    </p:spTree>
    <p:extLst>
      <p:ext uri="{BB962C8B-B14F-4D97-AF65-F5344CB8AC3E}">
        <p14:creationId xmlns:p14="http://schemas.microsoft.com/office/powerpoint/2010/main" val="202743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Gedrag: Beschrijf het gedrag van de student, dus niet zijn/haar persoonlijkheid.</a:t>
            </a:r>
          </a:p>
          <a:p>
            <a:r>
              <a:rPr lang="nl-NL" dirty="0"/>
              <a:t>Gevoel: Vertel wat het met jou doet.</a:t>
            </a:r>
          </a:p>
          <a:p>
            <a:r>
              <a:rPr lang="nl-NL" dirty="0"/>
              <a:t>Gevolg: Wat is het gevolg of kan het gevolg zijn van zijn/haar gedrag?</a:t>
            </a:r>
          </a:p>
          <a:p>
            <a:r>
              <a:rPr lang="nl-NL" dirty="0"/>
              <a:t>Gewenst: Welk gedrag zou je graag zien. </a:t>
            </a:r>
          </a:p>
        </p:txBody>
      </p:sp>
      <p:sp>
        <p:nvSpPr>
          <p:cNvPr id="4" name="Tijdelijke aanduiding voor dianummer 3"/>
          <p:cNvSpPr>
            <a:spLocks noGrp="1"/>
          </p:cNvSpPr>
          <p:nvPr>
            <p:ph type="sldNum" sz="quarter" idx="5"/>
          </p:nvPr>
        </p:nvSpPr>
        <p:spPr/>
        <p:txBody>
          <a:bodyPr/>
          <a:lstStyle/>
          <a:p>
            <a:fld id="{A416F478-56C1-48BC-BD74-347D7A4C1EFA}" type="slidenum">
              <a:rPr lang="nl-NL" smtClean="0"/>
              <a:t>5</a:t>
            </a:fld>
            <a:endParaRPr lang="nl-NL"/>
          </a:p>
        </p:txBody>
      </p:sp>
    </p:spTree>
    <p:extLst>
      <p:ext uri="{BB962C8B-B14F-4D97-AF65-F5344CB8AC3E}">
        <p14:creationId xmlns:p14="http://schemas.microsoft.com/office/powerpoint/2010/main" val="3270170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4) Vind je de feedback terecht? Wil je er wat mee doen? Schiet niet in de verdediging!</a:t>
            </a:r>
          </a:p>
          <a:p>
            <a:r>
              <a:rPr lang="nl-NL" dirty="0"/>
              <a:t>5) Of niet, maar geef dat dan ook aan.</a:t>
            </a:r>
          </a:p>
        </p:txBody>
      </p:sp>
      <p:sp>
        <p:nvSpPr>
          <p:cNvPr id="4" name="Tijdelijke aanduiding voor dianummer 3"/>
          <p:cNvSpPr>
            <a:spLocks noGrp="1"/>
          </p:cNvSpPr>
          <p:nvPr>
            <p:ph type="sldNum" sz="quarter" idx="5"/>
          </p:nvPr>
        </p:nvSpPr>
        <p:spPr/>
        <p:txBody>
          <a:bodyPr/>
          <a:lstStyle/>
          <a:p>
            <a:fld id="{A416F478-56C1-48BC-BD74-347D7A4C1EFA}" type="slidenum">
              <a:rPr lang="nl-NL" smtClean="0"/>
              <a:t>6</a:t>
            </a:fld>
            <a:endParaRPr lang="nl-NL"/>
          </a:p>
        </p:txBody>
      </p:sp>
    </p:spTree>
    <p:extLst>
      <p:ext uri="{BB962C8B-B14F-4D97-AF65-F5344CB8AC3E}">
        <p14:creationId xmlns:p14="http://schemas.microsoft.com/office/powerpoint/2010/main" val="2033241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Laat de studenten in groepjes de casussen spelen. 1 = leerling. 1 = begeleider. De rest observeert. Bespreek plenair wat er goed ging en wat moeilijk was.</a:t>
            </a:r>
          </a:p>
        </p:txBody>
      </p:sp>
      <p:sp>
        <p:nvSpPr>
          <p:cNvPr id="4" name="Tijdelijke aanduiding voor dianummer 3"/>
          <p:cNvSpPr>
            <a:spLocks noGrp="1"/>
          </p:cNvSpPr>
          <p:nvPr>
            <p:ph type="sldNum" sz="quarter" idx="5"/>
          </p:nvPr>
        </p:nvSpPr>
        <p:spPr/>
        <p:txBody>
          <a:bodyPr/>
          <a:lstStyle/>
          <a:p>
            <a:fld id="{A416F478-56C1-48BC-BD74-347D7A4C1EFA}" type="slidenum">
              <a:rPr lang="nl-NL" smtClean="0"/>
              <a:t>8</a:t>
            </a:fld>
            <a:endParaRPr lang="nl-NL"/>
          </a:p>
        </p:txBody>
      </p:sp>
    </p:spTree>
    <p:extLst>
      <p:ext uri="{BB962C8B-B14F-4D97-AF65-F5344CB8AC3E}">
        <p14:creationId xmlns:p14="http://schemas.microsoft.com/office/powerpoint/2010/main" val="2461515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Houd gepaste afstand; Niet in iemand nek hijgen, wordt leerling zenuwachtig van. Geef wat ruimte.</a:t>
            </a:r>
          </a:p>
          <a:p>
            <a:r>
              <a:rPr lang="nl-NL" dirty="0"/>
              <a:t>Schep helderheid: Wat zijn de leerdoelen van vandaag? Maar ook; wees helder over hoe jij vindt dat het gaat / geef eerlijke feedback.</a:t>
            </a:r>
          </a:p>
        </p:txBody>
      </p:sp>
      <p:sp>
        <p:nvSpPr>
          <p:cNvPr id="4" name="Tijdelijke aanduiding voor dianummer 3"/>
          <p:cNvSpPr>
            <a:spLocks noGrp="1"/>
          </p:cNvSpPr>
          <p:nvPr>
            <p:ph type="sldNum" sz="quarter" idx="5"/>
          </p:nvPr>
        </p:nvSpPr>
        <p:spPr/>
        <p:txBody>
          <a:bodyPr/>
          <a:lstStyle/>
          <a:p>
            <a:fld id="{A416F478-56C1-48BC-BD74-347D7A4C1EFA}" type="slidenum">
              <a:rPr lang="nl-NL" smtClean="0"/>
              <a:t>9</a:t>
            </a:fld>
            <a:endParaRPr lang="nl-NL"/>
          </a:p>
        </p:txBody>
      </p:sp>
    </p:spTree>
    <p:extLst>
      <p:ext uri="{BB962C8B-B14F-4D97-AF65-F5344CB8AC3E}">
        <p14:creationId xmlns:p14="http://schemas.microsoft.com/office/powerpoint/2010/main" val="2724484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4281065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2110261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0928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3539254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129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2134161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3176702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383082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119753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ABE503-B0A7-4B6F-8E1E-D3C97C8EA934}" type="datetimeFigureOut">
              <a:rPr lang="nl-NL" smtClean="0"/>
              <a:t>18-8-2023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85276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ABE503-B0A7-4B6F-8E1E-D3C97C8EA934}" type="datetimeFigureOut">
              <a:rPr lang="nl-NL" smtClean="0"/>
              <a:t>18-8-2023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5032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ABE503-B0A7-4B6F-8E1E-D3C97C8EA934}" type="datetimeFigureOut">
              <a:rPr lang="nl-NL" smtClean="0"/>
              <a:t>18-8-2023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138524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3ABE503-B0A7-4B6F-8E1E-D3C97C8EA934}" type="datetimeFigureOut">
              <a:rPr lang="nl-NL" smtClean="0"/>
              <a:t>18-8-2023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2064252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BE503-B0A7-4B6F-8E1E-D3C97C8EA934}" type="datetimeFigureOut">
              <a:rPr lang="nl-NL" smtClean="0"/>
              <a:t>18-8-2023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225650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3ABE503-B0A7-4B6F-8E1E-D3C97C8EA934}" type="datetimeFigureOut">
              <a:rPr lang="nl-NL" smtClean="0"/>
              <a:t>18-8-2023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279526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3ABE503-B0A7-4B6F-8E1E-D3C97C8EA934}" type="datetimeFigureOut">
              <a:rPr lang="nl-NL" smtClean="0"/>
              <a:t>18-8-2023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84CFD3B-5804-4258-BB5D-139EC18EE773}" type="slidenum">
              <a:rPr lang="nl-NL" smtClean="0"/>
              <a:t>‹nr.›</a:t>
            </a:fld>
            <a:endParaRPr lang="nl-NL"/>
          </a:p>
        </p:txBody>
      </p:sp>
    </p:spTree>
    <p:extLst>
      <p:ext uri="{BB962C8B-B14F-4D97-AF65-F5344CB8AC3E}">
        <p14:creationId xmlns:p14="http://schemas.microsoft.com/office/powerpoint/2010/main" val="106454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3ABE503-B0A7-4B6F-8E1E-D3C97C8EA934}" type="datetimeFigureOut">
              <a:rPr lang="nl-NL" smtClean="0"/>
              <a:t>18-8-2023</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4CFD3B-5804-4258-BB5D-139EC18EE773}" type="slidenum">
              <a:rPr lang="nl-NL" smtClean="0"/>
              <a:t>‹nr.›</a:t>
            </a:fld>
            <a:endParaRPr lang="nl-NL"/>
          </a:p>
        </p:txBody>
      </p:sp>
    </p:spTree>
    <p:extLst>
      <p:ext uri="{BB962C8B-B14F-4D97-AF65-F5344CB8AC3E}">
        <p14:creationId xmlns:p14="http://schemas.microsoft.com/office/powerpoint/2010/main" val="1793889679"/>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jVY9hBShtz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C7533-0EF0-B54E-D6FF-C5CC0413C0F4}"/>
              </a:ext>
            </a:extLst>
          </p:cNvPr>
          <p:cNvSpPr>
            <a:spLocks noGrp="1"/>
          </p:cNvSpPr>
          <p:nvPr>
            <p:ph type="ctrTitle"/>
          </p:nvPr>
        </p:nvSpPr>
        <p:spPr>
          <a:xfrm>
            <a:off x="506026" y="2404534"/>
            <a:ext cx="10360241" cy="1646302"/>
          </a:xfrm>
        </p:spPr>
        <p:txBody>
          <a:bodyPr/>
          <a:lstStyle/>
          <a:p>
            <a:r>
              <a:rPr lang="nl-NL" dirty="0"/>
              <a:t>Begeleiden van studenten in de verpleegkundige beroepspraktijk</a:t>
            </a:r>
          </a:p>
        </p:txBody>
      </p:sp>
      <p:sp>
        <p:nvSpPr>
          <p:cNvPr id="3" name="Ondertitel 2">
            <a:extLst>
              <a:ext uri="{FF2B5EF4-FFF2-40B4-BE49-F238E27FC236}">
                <a16:creationId xmlns:a16="http://schemas.microsoft.com/office/drawing/2014/main" id="{B65A8ADF-46BC-A45C-A957-4AF94F759A0A}"/>
              </a:ext>
            </a:extLst>
          </p:cNvPr>
          <p:cNvSpPr>
            <a:spLocks noGrp="1"/>
          </p:cNvSpPr>
          <p:nvPr>
            <p:ph type="subTitle" idx="1"/>
          </p:nvPr>
        </p:nvSpPr>
        <p:spPr/>
        <p:txBody>
          <a:bodyPr/>
          <a:lstStyle/>
          <a:p>
            <a:r>
              <a:rPr lang="nl-NL" dirty="0"/>
              <a:t>Deskundigheidsbevordering, leerjaar 4, les 8</a:t>
            </a:r>
          </a:p>
        </p:txBody>
      </p:sp>
    </p:spTree>
    <p:extLst>
      <p:ext uri="{BB962C8B-B14F-4D97-AF65-F5344CB8AC3E}">
        <p14:creationId xmlns:p14="http://schemas.microsoft.com/office/powerpoint/2010/main" val="1633981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4" name="Rectangle 47">
            <a:extLst>
              <a:ext uri="{FF2B5EF4-FFF2-40B4-BE49-F238E27FC236}">
                <a16:creationId xmlns:a16="http://schemas.microsoft.com/office/drawing/2014/main" id="{531A7071-A1E3-4ABD-9E3C-984F3F9D15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D7450C65-F562-4A93-8E4C-2B1A1D6D13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1" name="Straight Connector 50">
              <a:extLst>
                <a:ext uri="{FF2B5EF4-FFF2-40B4-BE49-F238E27FC236}">
                  <a16:creationId xmlns:a16="http://schemas.microsoft.com/office/drawing/2014/main" id="{AF0563B9-ECBE-4965-97D7-9882F6A74B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D7E91126-5A58-4664-9FA6-5EC835C6356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3" name="Rectangle 23">
              <a:extLst>
                <a:ext uri="{FF2B5EF4-FFF2-40B4-BE49-F238E27FC236}">
                  <a16:creationId xmlns:a16="http://schemas.microsoft.com/office/drawing/2014/main" id="{EF18AD9C-F20A-40DA-85EC-AE24CBA4CA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25">
              <a:extLst>
                <a:ext uri="{FF2B5EF4-FFF2-40B4-BE49-F238E27FC236}">
                  <a16:creationId xmlns:a16="http://schemas.microsoft.com/office/drawing/2014/main" id="{5ED32872-350A-42F9-BACB-7E8FFE557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C409006C-800B-4ECA-9974-89CBD0498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7">
              <a:extLst>
                <a:ext uri="{FF2B5EF4-FFF2-40B4-BE49-F238E27FC236}">
                  <a16:creationId xmlns:a16="http://schemas.microsoft.com/office/drawing/2014/main" id="{AA88B005-7B82-4ACE-B3D5-1BAD7E2A57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8">
              <a:extLst>
                <a:ext uri="{FF2B5EF4-FFF2-40B4-BE49-F238E27FC236}">
                  <a16:creationId xmlns:a16="http://schemas.microsoft.com/office/drawing/2014/main" id="{DC68DADB-A002-4B49-8932-F71D25B3F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Rectangle 29">
              <a:extLst>
                <a:ext uri="{FF2B5EF4-FFF2-40B4-BE49-F238E27FC236}">
                  <a16:creationId xmlns:a16="http://schemas.microsoft.com/office/drawing/2014/main" id="{63238F89-5D1B-4101-8493-5A72E178BA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D4094520-ACA0-47DD-8EB5-084BD92E8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Isosceles Triangle 59">
              <a:extLst>
                <a:ext uri="{FF2B5EF4-FFF2-40B4-BE49-F238E27FC236}">
                  <a16:creationId xmlns:a16="http://schemas.microsoft.com/office/drawing/2014/main" id="{29E6287E-AD72-4AD3-981F-086045BCA5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38" name="Tijdelijke aanduiding voor inhoud 2">
            <a:extLst>
              <a:ext uri="{FF2B5EF4-FFF2-40B4-BE49-F238E27FC236}">
                <a16:creationId xmlns:a16="http://schemas.microsoft.com/office/drawing/2014/main" id="{F755B144-7573-736D-3908-804259141C88}"/>
              </a:ext>
            </a:extLst>
          </p:cNvPr>
          <p:cNvGraphicFramePr>
            <a:graphicFrameLocks noGrp="1"/>
          </p:cNvGraphicFramePr>
          <p:nvPr>
            <p:ph idx="1"/>
            <p:extLst>
              <p:ext uri="{D42A27DB-BD31-4B8C-83A1-F6EECF244321}">
                <p14:modId xmlns:p14="http://schemas.microsoft.com/office/powerpoint/2010/main" val="651626749"/>
              </p:ext>
            </p:extLst>
          </p:nvPr>
        </p:nvGraphicFramePr>
        <p:xfrm>
          <a:off x="32286" y="0"/>
          <a:ext cx="12156537"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7911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95247-2D7B-E682-43B2-52452BF62848}"/>
              </a:ext>
            </a:extLst>
          </p:cNvPr>
          <p:cNvSpPr>
            <a:spLocks noGrp="1"/>
          </p:cNvSpPr>
          <p:nvPr>
            <p:ph type="title"/>
          </p:nvPr>
        </p:nvSpPr>
        <p:spPr/>
        <p:txBody>
          <a:bodyPr/>
          <a:lstStyle/>
          <a:p>
            <a:r>
              <a:rPr lang="nl-NL" dirty="0"/>
              <a:t>Inwerkperiode</a:t>
            </a:r>
          </a:p>
        </p:txBody>
      </p:sp>
      <p:sp>
        <p:nvSpPr>
          <p:cNvPr id="3" name="Tijdelijke aanduiding voor inhoud 2">
            <a:extLst>
              <a:ext uri="{FF2B5EF4-FFF2-40B4-BE49-F238E27FC236}">
                <a16:creationId xmlns:a16="http://schemas.microsoft.com/office/drawing/2014/main" id="{B2176EB3-CAA8-9429-79AB-E89C7C92A15E}"/>
              </a:ext>
            </a:extLst>
          </p:cNvPr>
          <p:cNvSpPr>
            <a:spLocks noGrp="1"/>
          </p:cNvSpPr>
          <p:nvPr>
            <p:ph idx="1"/>
          </p:nvPr>
        </p:nvSpPr>
        <p:spPr/>
        <p:txBody>
          <a:bodyPr>
            <a:normAutofit/>
          </a:bodyPr>
          <a:lstStyle/>
          <a:p>
            <a:r>
              <a:rPr lang="nl-NL" b="0" i="0" dirty="0">
                <a:solidFill>
                  <a:schemeClr val="tx1"/>
                </a:solidFill>
                <a:effectLst/>
              </a:rPr>
              <a:t>Je wegwijs maken in de functie en organisatie.</a:t>
            </a:r>
            <a:endParaRPr lang="nl-NL" dirty="0">
              <a:solidFill>
                <a:schemeClr val="tx1"/>
              </a:solidFill>
            </a:endParaRPr>
          </a:p>
          <a:p>
            <a:r>
              <a:rPr lang="nl-NL" dirty="0">
                <a:solidFill>
                  <a:schemeClr val="tx1"/>
                </a:solidFill>
              </a:rPr>
              <a:t>Inwerkprogramma</a:t>
            </a:r>
          </a:p>
          <a:p>
            <a:pPr lvl="1"/>
            <a:r>
              <a:rPr lang="nl-NL" sz="1800" dirty="0">
                <a:solidFill>
                  <a:schemeClr val="tx1"/>
                </a:solidFill>
              </a:rPr>
              <a:t>Hoelang duurt de inwerkperiode?</a:t>
            </a:r>
          </a:p>
          <a:p>
            <a:pPr lvl="1"/>
            <a:r>
              <a:rPr lang="nl-NL" sz="1800" dirty="0">
                <a:solidFill>
                  <a:schemeClr val="tx1"/>
                </a:solidFill>
              </a:rPr>
              <a:t>Wie moet je ontmoet hebben?</a:t>
            </a:r>
          </a:p>
          <a:p>
            <a:pPr lvl="1"/>
            <a:r>
              <a:rPr lang="nl-NL" sz="1800" dirty="0">
                <a:solidFill>
                  <a:schemeClr val="tx1"/>
                </a:solidFill>
              </a:rPr>
              <a:t>Welke taken/programma’s </a:t>
            </a:r>
            <a:r>
              <a:rPr lang="nl-NL" sz="1800" dirty="0" err="1">
                <a:solidFill>
                  <a:schemeClr val="tx1"/>
                </a:solidFill>
              </a:rPr>
              <a:t>ed</a:t>
            </a:r>
            <a:r>
              <a:rPr lang="nl-NL" sz="1800" dirty="0">
                <a:solidFill>
                  <a:schemeClr val="tx1"/>
                </a:solidFill>
              </a:rPr>
              <a:t> moeten je uitgelegd worden?</a:t>
            </a:r>
          </a:p>
          <a:p>
            <a:pPr lvl="1"/>
            <a:r>
              <a:rPr lang="nl-NL" sz="1800" dirty="0">
                <a:solidFill>
                  <a:schemeClr val="tx1"/>
                </a:solidFill>
              </a:rPr>
              <a:t>Wie helpt je daarbij?</a:t>
            </a:r>
            <a:endParaRPr lang="nl-NL" dirty="0">
              <a:solidFill>
                <a:schemeClr val="tx1"/>
              </a:solidFill>
            </a:endParaRPr>
          </a:p>
          <a:p>
            <a:r>
              <a:rPr lang="nl-NL" dirty="0">
                <a:solidFill>
                  <a:schemeClr val="tx1"/>
                </a:solidFill>
              </a:rPr>
              <a:t>Informatiepakket</a:t>
            </a:r>
          </a:p>
          <a:p>
            <a:endParaRPr lang="nl-NL" dirty="0">
              <a:solidFill>
                <a:schemeClr val="tx1"/>
              </a:solidFill>
            </a:endParaRPr>
          </a:p>
          <a:p>
            <a:r>
              <a:rPr lang="nl-NL" dirty="0">
                <a:solidFill>
                  <a:schemeClr val="tx1"/>
                </a:solidFill>
              </a:rPr>
              <a:t>Is iets anders dan je proeftijd</a:t>
            </a:r>
          </a:p>
        </p:txBody>
      </p:sp>
    </p:spTree>
    <p:extLst>
      <p:ext uri="{BB962C8B-B14F-4D97-AF65-F5344CB8AC3E}">
        <p14:creationId xmlns:p14="http://schemas.microsoft.com/office/powerpoint/2010/main" val="2421717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9B246A-208A-D189-33FA-06E710E94337}"/>
              </a:ext>
            </a:extLst>
          </p:cNvPr>
          <p:cNvSpPr>
            <a:spLocks noGrp="1"/>
          </p:cNvSpPr>
          <p:nvPr>
            <p:ph type="title"/>
          </p:nvPr>
        </p:nvSpPr>
        <p:spPr/>
        <p:txBody>
          <a:bodyPr/>
          <a:lstStyle/>
          <a:p>
            <a:r>
              <a:rPr lang="nl-NL" dirty="0"/>
              <a:t>Evaluatie</a:t>
            </a:r>
          </a:p>
        </p:txBody>
      </p:sp>
      <p:sp>
        <p:nvSpPr>
          <p:cNvPr id="3" name="Tijdelijke aanduiding voor inhoud 2">
            <a:extLst>
              <a:ext uri="{FF2B5EF4-FFF2-40B4-BE49-F238E27FC236}">
                <a16:creationId xmlns:a16="http://schemas.microsoft.com/office/drawing/2014/main" id="{29D4189C-8484-D6DC-3FCF-CDE1D916F542}"/>
              </a:ext>
            </a:extLst>
          </p:cNvPr>
          <p:cNvSpPr>
            <a:spLocks noGrp="1"/>
          </p:cNvSpPr>
          <p:nvPr>
            <p:ph idx="1"/>
          </p:nvPr>
        </p:nvSpPr>
        <p:spPr/>
        <p:txBody>
          <a:bodyPr/>
          <a:lstStyle/>
          <a:p>
            <a:pPr marL="0" indent="0">
              <a:buNone/>
            </a:pPr>
            <a:r>
              <a:rPr lang="nl-NL" dirty="0"/>
              <a:t>Je weet nu:</a:t>
            </a:r>
          </a:p>
          <a:p>
            <a:endParaRPr lang="nl-NL" dirty="0"/>
          </a:p>
          <a:p>
            <a:r>
              <a:rPr lang="nl-NL" dirty="0"/>
              <a:t>Hoe je feedback moet geven en ontvangen</a:t>
            </a:r>
          </a:p>
          <a:p>
            <a:r>
              <a:rPr lang="nl-NL" dirty="0"/>
              <a:t>Wat de belangrijke punten zijn </a:t>
            </a:r>
            <a:r>
              <a:rPr lang="nl-NL" dirty="0" err="1"/>
              <a:t>mbt</a:t>
            </a:r>
            <a:r>
              <a:rPr lang="nl-NL" dirty="0"/>
              <a:t> het begeleiden van studenten</a:t>
            </a:r>
          </a:p>
          <a:p>
            <a:r>
              <a:rPr lang="nl-NL" dirty="0"/>
              <a:t>Het verschil tussen niveau 1 t/m 5 in de zorg</a:t>
            </a:r>
          </a:p>
          <a:p>
            <a:r>
              <a:rPr lang="nl-NL"/>
              <a:t>Hoe een inwerkperiode eruit ziet</a:t>
            </a:r>
          </a:p>
          <a:p>
            <a:pPr marL="0" indent="0">
              <a:buNone/>
            </a:pPr>
            <a:endParaRPr lang="nl-NL" dirty="0"/>
          </a:p>
        </p:txBody>
      </p:sp>
    </p:spTree>
    <p:extLst>
      <p:ext uri="{BB962C8B-B14F-4D97-AF65-F5344CB8AC3E}">
        <p14:creationId xmlns:p14="http://schemas.microsoft.com/office/powerpoint/2010/main" val="168833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F6C64C-DE04-F1BC-F82C-6D6323146BA4}"/>
              </a:ext>
            </a:extLst>
          </p:cNvPr>
          <p:cNvSpPr>
            <a:spLocks noGrp="1"/>
          </p:cNvSpPr>
          <p:nvPr>
            <p:ph type="title"/>
          </p:nvPr>
        </p:nvSpPr>
        <p:spPr/>
        <p:txBody>
          <a:bodyPr/>
          <a:lstStyle/>
          <a:p>
            <a:r>
              <a:rPr lang="nl-NL" dirty="0"/>
              <a:t>Na deze les weet je:</a:t>
            </a:r>
          </a:p>
        </p:txBody>
      </p:sp>
      <p:sp>
        <p:nvSpPr>
          <p:cNvPr id="3" name="Tijdelijke aanduiding voor inhoud 2">
            <a:extLst>
              <a:ext uri="{FF2B5EF4-FFF2-40B4-BE49-F238E27FC236}">
                <a16:creationId xmlns:a16="http://schemas.microsoft.com/office/drawing/2014/main" id="{D1DC3882-82F2-E78A-4062-3B03A023B476}"/>
              </a:ext>
            </a:extLst>
          </p:cNvPr>
          <p:cNvSpPr>
            <a:spLocks noGrp="1"/>
          </p:cNvSpPr>
          <p:nvPr>
            <p:ph idx="1"/>
          </p:nvPr>
        </p:nvSpPr>
        <p:spPr/>
        <p:txBody>
          <a:bodyPr/>
          <a:lstStyle/>
          <a:p>
            <a:r>
              <a:rPr lang="nl-NL" dirty="0"/>
              <a:t>Hoe je feedback moet geven en ontvangen</a:t>
            </a:r>
          </a:p>
          <a:p>
            <a:r>
              <a:rPr lang="nl-NL" dirty="0"/>
              <a:t>Wat de belangrijke punten zijn </a:t>
            </a:r>
            <a:r>
              <a:rPr lang="nl-NL" dirty="0" err="1"/>
              <a:t>mbt</a:t>
            </a:r>
            <a:r>
              <a:rPr lang="nl-NL" dirty="0"/>
              <a:t> het begeleiden van studenten</a:t>
            </a:r>
          </a:p>
          <a:p>
            <a:r>
              <a:rPr lang="nl-NL" dirty="0"/>
              <a:t>Het verschil tussen niveau 1 t/m 5 in de zorg</a:t>
            </a:r>
          </a:p>
          <a:p>
            <a:r>
              <a:rPr lang="nl-NL" dirty="0"/>
              <a:t>Hoe een inwerkperiode eruit ziet</a:t>
            </a:r>
          </a:p>
        </p:txBody>
      </p:sp>
    </p:spTree>
    <p:extLst>
      <p:ext uri="{BB962C8B-B14F-4D97-AF65-F5344CB8AC3E}">
        <p14:creationId xmlns:p14="http://schemas.microsoft.com/office/powerpoint/2010/main" val="82068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ED0D3E-85D9-089A-2140-2DCE03889C01}"/>
              </a:ext>
            </a:extLst>
          </p:cNvPr>
          <p:cNvSpPr>
            <a:spLocks noGrp="1"/>
          </p:cNvSpPr>
          <p:nvPr>
            <p:ph type="title"/>
          </p:nvPr>
        </p:nvSpPr>
        <p:spPr/>
        <p:txBody>
          <a:bodyPr/>
          <a:lstStyle/>
          <a:p>
            <a:r>
              <a:rPr lang="nl-NL" dirty="0"/>
              <a:t>Ervaringen</a:t>
            </a:r>
          </a:p>
        </p:txBody>
      </p:sp>
      <p:sp>
        <p:nvSpPr>
          <p:cNvPr id="3" name="Tijdelijke aanduiding voor inhoud 2">
            <a:extLst>
              <a:ext uri="{FF2B5EF4-FFF2-40B4-BE49-F238E27FC236}">
                <a16:creationId xmlns:a16="http://schemas.microsoft.com/office/drawing/2014/main" id="{390EFF4C-5E89-E7FC-F5B9-C1AF0A821806}"/>
              </a:ext>
            </a:extLst>
          </p:cNvPr>
          <p:cNvSpPr>
            <a:spLocks noGrp="1"/>
          </p:cNvSpPr>
          <p:nvPr>
            <p:ph idx="1"/>
          </p:nvPr>
        </p:nvSpPr>
        <p:spPr/>
        <p:txBody>
          <a:bodyPr/>
          <a:lstStyle/>
          <a:p>
            <a:r>
              <a:rPr lang="nl-NL" dirty="0"/>
              <a:t>Durf jij feedback te geven? Aan </a:t>
            </a:r>
            <a:r>
              <a:rPr lang="nl-NL" dirty="0" err="1"/>
              <a:t>mede-studenten</a:t>
            </a:r>
            <a:r>
              <a:rPr lang="nl-NL" dirty="0"/>
              <a:t>? En aan werkbegeleiders?</a:t>
            </a:r>
          </a:p>
          <a:p>
            <a:endParaRPr lang="nl-NL" dirty="0"/>
          </a:p>
          <a:p>
            <a:r>
              <a:rPr lang="nl-NL" dirty="0"/>
              <a:t>Hoe vind jij het om positieve / negatieve feedback te krijgen? </a:t>
            </a:r>
          </a:p>
          <a:p>
            <a:endParaRPr lang="nl-NL" dirty="0"/>
          </a:p>
          <a:p>
            <a:r>
              <a:rPr lang="nl-NL" dirty="0"/>
              <a:t>Wie heeft er vervelende ervaringen met feedback krijgen? Casus?</a:t>
            </a:r>
          </a:p>
        </p:txBody>
      </p:sp>
    </p:spTree>
    <p:extLst>
      <p:ext uri="{BB962C8B-B14F-4D97-AF65-F5344CB8AC3E}">
        <p14:creationId xmlns:p14="http://schemas.microsoft.com/office/powerpoint/2010/main" val="47478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1120F-44E2-4965-BD5A-0B25619D1D61}"/>
              </a:ext>
            </a:extLst>
          </p:cNvPr>
          <p:cNvSpPr>
            <a:spLocks noGrp="1"/>
          </p:cNvSpPr>
          <p:nvPr>
            <p:ph type="title"/>
          </p:nvPr>
        </p:nvSpPr>
        <p:spPr/>
        <p:txBody>
          <a:bodyPr/>
          <a:lstStyle/>
          <a:p>
            <a:r>
              <a:rPr lang="nl-NL" dirty="0"/>
              <a:t>Regels voor feedback geven</a:t>
            </a:r>
          </a:p>
        </p:txBody>
      </p:sp>
      <p:sp>
        <p:nvSpPr>
          <p:cNvPr id="3" name="Tijdelijke aanduiding voor inhoud 2">
            <a:extLst>
              <a:ext uri="{FF2B5EF4-FFF2-40B4-BE49-F238E27FC236}">
                <a16:creationId xmlns:a16="http://schemas.microsoft.com/office/drawing/2014/main" id="{EFA11B6A-0117-58F8-DAB6-E22A34365D1F}"/>
              </a:ext>
            </a:extLst>
          </p:cNvPr>
          <p:cNvSpPr>
            <a:spLocks noGrp="1"/>
          </p:cNvSpPr>
          <p:nvPr>
            <p:ph idx="1"/>
          </p:nvPr>
        </p:nvSpPr>
        <p:spPr/>
        <p:txBody>
          <a:bodyPr>
            <a:normAutofit fontScale="92500" lnSpcReduction="20000"/>
          </a:bodyPr>
          <a:lstStyle/>
          <a:p>
            <a:r>
              <a:rPr lang="nl-NL" dirty="0"/>
              <a:t>Geef constructieve (opbouwende) feedback</a:t>
            </a:r>
          </a:p>
          <a:p>
            <a:r>
              <a:rPr lang="nl-NL" dirty="0"/>
              <a:t>Spreek vanuit jezelf</a:t>
            </a:r>
          </a:p>
          <a:p>
            <a:r>
              <a:rPr lang="nl-NL" dirty="0"/>
              <a:t>Wees concreet</a:t>
            </a:r>
          </a:p>
          <a:p>
            <a:r>
              <a:rPr lang="nl-NL" dirty="0"/>
              <a:t>Verplaats je in de ander</a:t>
            </a:r>
          </a:p>
          <a:p>
            <a:r>
              <a:rPr lang="nl-NL" dirty="0"/>
              <a:t>Sta open voor een reactie</a:t>
            </a:r>
          </a:p>
          <a:p>
            <a:r>
              <a:rPr lang="nl-NL" dirty="0"/>
              <a:t>Geef feedback op prestatie, niet persoonlijkheid</a:t>
            </a:r>
          </a:p>
          <a:p>
            <a:r>
              <a:rPr lang="nl-NL" dirty="0"/>
              <a:t>Kies het juiste moment</a:t>
            </a:r>
          </a:p>
          <a:p>
            <a:endParaRPr lang="nl-NL" dirty="0"/>
          </a:p>
          <a:p>
            <a:pPr marL="0" indent="0">
              <a:buNone/>
            </a:pPr>
            <a:r>
              <a:rPr lang="nl-NL" dirty="0">
                <a:hlinkClick r:id="rId3"/>
              </a:rPr>
              <a:t>https://youtu.be/jVY9hBShtzc</a:t>
            </a:r>
            <a:endParaRPr lang="nl-NL" dirty="0"/>
          </a:p>
          <a:p>
            <a:pPr marL="0" indent="0">
              <a:buNone/>
            </a:pPr>
            <a:endParaRPr lang="nl-NL" dirty="0"/>
          </a:p>
          <a:p>
            <a:pPr marL="0" indent="0">
              <a:buNone/>
            </a:pPr>
            <a:r>
              <a:rPr lang="nl-NL" dirty="0"/>
              <a:t>Feedback geven kan ook positief zijn!</a:t>
            </a:r>
          </a:p>
        </p:txBody>
      </p:sp>
    </p:spTree>
    <p:extLst>
      <p:ext uri="{BB962C8B-B14F-4D97-AF65-F5344CB8AC3E}">
        <p14:creationId xmlns:p14="http://schemas.microsoft.com/office/powerpoint/2010/main" val="184353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E339EA-6F13-F10F-5DE1-CC1AC619C1F7}"/>
              </a:ext>
            </a:extLst>
          </p:cNvPr>
          <p:cNvSpPr>
            <a:spLocks noGrp="1"/>
          </p:cNvSpPr>
          <p:nvPr>
            <p:ph type="title"/>
          </p:nvPr>
        </p:nvSpPr>
        <p:spPr/>
        <p:txBody>
          <a:bodyPr/>
          <a:lstStyle/>
          <a:p>
            <a:r>
              <a:rPr lang="nl-NL" dirty="0"/>
              <a:t>Methodes om feedback te geven</a:t>
            </a:r>
          </a:p>
        </p:txBody>
      </p:sp>
      <p:sp>
        <p:nvSpPr>
          <p:cNvPr id="3" name="Tijdelijke aanduiding voor inhoud 2">
            <a:extLst>
              <a:ext uri="{FF2B5EF4-FFF2-40B4-BE49-F238E27FC236}">
                <a16:creationId xmlns:a16="http://schemas.microsoft.com/office/drawing/2014/main" id="{F471052D-1F30-24C5-24F3-B3CF714F4DA6}"/>
              </a:ext>
            </a:extLst>
          </p:cNvPr>
          <p:cNvSpPr>
            <a:spLocks noGrp="1"/>
          </p:cNvSpPr>
          <p:nvPr>
            <p:ph idx="1"/>
          </p:nvPr>
        </p:nvSpPr>
        <p:spPr>
          <a:xfrm>
            <a:off x="677334" y="2160589"/>
            <a:ext cx="8596668" cy="4494735"/>
          </a:xfrm>
        </p:spPr>
        <p:txBody>
          <a:bodyPr/>
          <a:lstStyle/>
          <a:p>
            <a:r>
              <a:rPr lang="nl-NL" dirty="0"/>
              <a:t>4 G’s:</a:t>
            </a:r>
          </a:p>
          <a:p>
            <a:pPr lvl="1"/>
            <a:r>
              <a:rPr lang="nl-NL" dirty="0"/>
              <a:t>Gedrag</a:t>
            </a:r>
          </a:p>
          <a:p>
            <a:pPr lvl="1"/>
            <a:r>
              <a:rPr lang="nl-NL" dirty="0"/>
              <a:t>Gevoel</a:t>
            </a:r>
          </a:p>
          <a:p>
            <a:pPr lvl="1"/>
            <a:r>
              <a:rPr lang="nl-NL" dirty="0"/>
              <a:t>Gevolg</a:t>
            </a:r>
          </a:p>
          <a:p>
            <a:pPr lvl="1"/>
            <a:r>
              <a:rPr lang="nl-NL" dirty="0"/>
              <a:t>Gewenst</a:t>
            </a:r>
          </a:p>
          <a:p>
            <a:pPr lvl="1"/>
            <a:endParaRPr lang="nl-NL" dirty="0"/>
          </a:p>
          <a:p>
            <a:r>
              <a:rPr lang="nl-NL" dirty="0"/>
              <a:t>De ik-ik-jij-methode:</a:t>
            </a:r>
          </a:p>
          <a:p>
            <a:pPr lvl="1"/>
            <a:r>
              <a:rPr lang="nl-NL" dirty="0"/>
              <a:t>Ik: Maak het gedrag bespreekbaar</a:t>
            </a:r>
          </a:p>
          <a:p>
            <a:pPr lvl="1"/>
            <a:r>
              <a:rPr lang="nl-NL" dirty="0"/>
              <a:t>Ik: Vertel jouw gevoel daarbij</a:t>
            </a:r>
          </a:p>
          <a:p>
            <a:pPr lvl="1"/>
            <a:r>
              <a:rPr lang="nl-NL" dirty="0"/>
              <a:t>Jij: Herkent hij/zij dat gedrag? Wat vindt hij/zij daarvan?</a:t>
            </a:r>
          </a:p>
          <a:p>
            <a:pPr marL="457200" lvl="1" indent="0">
              <a:buNone/>
            </a:pPr>
            <a:endParaRPr lang="nl-NL" dirty="0"/>
          </a:p>
        </p:txBody>
      </p:sp>
    </p:spTree>
    <p:extLst>
      <p:ext uri="{BB962C8B-B14F-4D97-AF65-F5344CB8AC3E}">
        <p14:creationId xmlns:p14="http://schemas.microsoft.com/office/powerpoint/2010/main" val="161239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D0BE2-F4E1-44F9-2D00-90D8196D9CD0}"/>
              </a:ext>
            </a:extLst>
          </p:cNvPr>
          <p:cNvSpPr>
            <a:spLocks noGrp="1"/>
          </p:cNvSpPr>
          <p:nvPr>
            <p:ph type="title"/>
          </p:nvPr>
        </p:nvSpPr>
        <p:spPr/>
        <p:txBody>
          <a:bodyPr/>
          <a:lstStyle/>
          <a:p>
            <a:r>
              <a:rPr lang="nl-NL" dirty="0"/>
              <a:t>Regels voor het ontvangen van feedback</a:t>
            </a:r>
          </a:p>
        </p:txBody>
      </p:sp>
      <p:sp>
        <p:nvSpPr>
          <p:cNvPr id="3" name="Tijdelijke aanduiding voor inhoud 2">
            <a:extLst>
              <a:ext uri="{FF2B5EF4-FFF2-40B4-BE49-F238E27FC236}">
                <a16:creationId xmlns:a16="http://schemas.microsoft.com/office/drawing/2014/main" id="{E6C56ABE-1180-44B0-5378-6BB764915BB7}"/>
              </a:ext>
            </a:extLst>
          </p:cNvPr>
          <p:cNvSpPr>
            <a:spLocks noGrp="1"/>
          </p:cNvSpPr>
          <p:nvPr>
            <p:ph idx="1"/>
          </p:nvPr>
        </p:nvSpPr>
        <p:spPr/>
        <p:txBody>
          <a:bodyPr/>
          <a:lstStyle/>
          <a:p>
            <a:r>
              <a:rPr lang="nl-NL" dirty="0"/>
              <a:t>Luister actief en vraag door (pas LSD toe)</a:t>
            </a:r>
          </a:p>
          <a:p>
            <a:r>
              <a:rPr lang="nl-NL" dirty="0"/>
              <a:t>Toon waardering</a:t>
            </a:r>
          </a:p>
          <a:p>
            <a:r>
              <a:rPr lang="nl-NL" dirty="0"/>
              <a:t>Denk erover na</a:t>
            </a:r>
          </a:p>
          <a:p>
            <a:r>
              <a:rPr lang="nl-NL" dirty="0"/>
              <a:t>Doe iets met de feedback</a:t>
            </a:r>
          </a:p>
          <a:p>
            <a:endParaRPr lang="nl-NL" dirty="0"/>
          </a:p>
          <a:p>
            <a:pPr marL="0" indent="0">
              <a:buNone/>
            </a:pPr>
            <a:r>
              <a:rPr lang="nl-NL" dirty="0"/>
              <a:t>Deze regels gelden ook voor positieve feedback. Schuif een compliment niet zomaar terzijde.</a:t>
            </a:r>
          </a:p>
        </p:txBody>
      </p:sp>
    </p:spTree>
    <p:extLst>
      <p:ext uri="{BB962C8B-B14F-4D97-AF65-F5344CB8AC3E}">
        <p14:creationId xmlns:p14="http://schemas.microsoft.com/office/powerpoint/2010/main" val="1940342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C92D5B-3443-F371-F05F-E3804C77A0EB}"/>
              </a:ext>
            </a:extLst>
          </p:cNvPr>
          <p:cNvSpPr>
            <a:spLocks noGrp="1"/>
          </p:cNvSpPr>
          <p:nvPr>
            <p:ph type="title"/>
          </p:nvPr>
        </p:nvSpPr>
        <p:spPr/>
        <p:txBody>
          <a:bodyPr/>
          <a:lstStyle/>
          <a:p>
            <a:r>
              <a:rPr lang="nl-NL" dirty="0"/>
              <a:t>Nog enkele tips</a:t>
            </a:r>
          </a:p>
        </p:txBody>
      </p:sp>
      <p:sp>
        <p:nvSpPr>
          <p:cNvPr id="3" name="Tijdelijke aanduiding voor inhoud 2">
            <a:extLst>
              <a:ext uri="{FF2B5EF4-FFF2-40B4-BE49-F238E27FC236}">
                <a16:creationId xmlns:a16="http://schemas.microsoft.com/office/drawing/2014/main" id="{065FA0DA-6349-F5F0-479F-B2C9E012752A}"/>
              </a:ext>
            </a:extLst>
          </p:cNvPr>
          <p:cNvSpPr>
            <a:spLocks noGrp="1"/>
          </p:cNvSpPr>
          <p:nvPr>
            <p:ph idx="1"/>
          </p:nvPr>
        </p:nvSpPr>
        <p:spPr/>
        <p:txBody>
          <a:bodyPr/>
          <a:lstStyle/>
          <a:p>
            <a:r>
              <a:rPr lang="nl-NL" b="0" i="0" dirty="0">
                <a:solidFill>
                  <a:schemeClr val="tx1"/>
                </a:solidFill>
                <a:effectLst/>
              </a:rPr>
              <a:t>Voel je de emoties opkomen, vraag dan een time-out om even bij te komen.</a:t>
            </a:r>
          </a:p>
          <a:p>
            <a:r>
              <a:rPr lang="nl-NL" b="0" i="0" dirty="0">
                <a:solidFill>
                  <a:schemeClr val="tx1"/>
                </a:solidFill>
                <a:effectLst/>
              </a:rPr>
              <a:t>Zet de zaak in perspectief: wat is het ergste dat er nu kan gebeuren?</a:t>
            </a:r>
          </a:p>
          <a:p>
            <a:r>
              <a:rPr lang="nl-NL" b="0" i="0" dirty="0">
                <a:solidFill>
                  <a:schemeClr val="tx1"/>
                </a:solidFill>
                <a:effectLst/>
              </a:rPr>
              <a:t>Blijf assertief, blijf luisteren en ga je niet meteen verantwoorden.</a:t>
            </a:r>
          </a:p>
          <a:p>
            <a:r>
              <a:rPr lang="nl-NL" b="0" i="0" dirty="0">
                <a:solidFill>
                  <a:schemeClr val="tx1"/>
                </a:solidFill>
                <a:effectLst/>
              </a:rPr>
              <a:t>Richt je eerst op het begrijpen van de boodschap. Je kunt daarna bedenken of je er iets mee gaat doen.</a:t>
            </a:r>
          </a:p>
          <a:p>
            <a:r>
              <a:rPr lang="nl-NL" b="0" i="0" dirty="0">
                <a:solidFill>
                  <a:schemeClr val="tx1"/>
                </a:solidFill>
                <a:effectLst/>
              </a:rPr>
              <a:t>Zie het als een verzoek, niet als een persoonlijke aanval of opdracht.</a:t>
            </a:r>
          </a:p>
          <a:p>
            <a:endParaRPr lang="nl-NL" dirty="0">
              <a:solidFill>
                <a:schemeClr val="tx1"/>
              </a:solidFill>
            </a:endParaRPr>
          </a:p>
          <a:p>
            <a:endParaRPr lang="nl-NL" dirty="0">
              <a:solidFill>
                <a:schemeClr val="tx1"/>
              </a:solidFill>
            </a:endParaRPr>
          </a:p>
        </p:txBody>
      </p:sp>
    </p:spTree>
    <p:extLst>
      <p:ext uri="{BB962C8B-B14F-4D97-AF65-F5344CB8AC3E}">
        <p14:creationId xmlns:p14="http://schemas.microsoft.com/office/powerpoint/2010/main" val="225874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1DA27254-207B-4B52-973B-03A6D7C25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9BD651C-360B-EEF8-E741-0E3EC57D6E47}"/>
              </a:ext>
            </a:extLst>
          </p:cNvPr>
          <p:cNvSpPr>
            <a:spLocks noGrp="1"/>
          </p:cNvSpPr>
          <p:nvPr>
            <p:ph type="title"/>
          </p:nvPr>
        </p:nvSpPr>
        <p:spPr>
          <a:xfrm>
            <a:off x="652481" y="1382486"/>
            <a:ext cx="3547581" cy="4093028"/>
          </a:xfrm>
        </p:spPr>
        <p:txBody>
          <a:bodyPr anchor="ctr">
            <a:normAutofit/>
          </a:bodyPr>
          <a:lstStyle/>
          <a:p>
            <a:r>
              <a:rPr lang="nl-NL" sz="4400"/>
              <a:t>Casus</a:t>
            </a:r>
          </a:p>
        </p:txBody>
      </p:sp>
      <p:grpSp>
        <p:nvGrpSpPr>
          <p:cNvPr id="23" name="Group 10">
            <a:extLst>
              <a:ext uri="{FF2B5EF4-FFF2-40B4-BE49-F238E27FC236}">
                <a16:creationId xmlns:a16="http://schemas.microsoft.com/office/drawing/2014/main" id="{AE3358E8-FEB4-4E5C-903A-92C75E6BD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65FE9BA5-5847-4FF3-960A-4E3AC28E37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76D98C19-CACB-4DEB-9AA7-5E1D776DBC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8EA0C28F-AA7D-46C7-8D8A-CE97E7EB07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0B7A449-3821-4275-97E9-6B1FF91DE1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D15285ED-C1E9-4539-9551-2D9D3B897D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A57A772B-029C-402F-8961-04AD1B61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43A98072-A351-47FB-8807-1EEDBF77E3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3BC2C561-1ADE-495B-A04A-92DE414F5D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E633B79-4994-47EC-9479-56BA3E3A5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4" name="Rectangle 21">
            <a:extLst>
              <a:ext uri="{FF2B5EF4-FFF2-40B4-BE49-F238E27FC236}">
                <a16:creationId xmlns:a16="http://schemas.microsoft.com/office/drawing/2014/main" id="{D6188152-70CA-4742-AA0D-863A7FDB47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ijdelijke aanduiding voor inhoud 2">
            <a:extLst>
              <a:ext uri="{FF2B5EF4-FFF2-40B4-BE49-F238E27FC236}">
                <a16:creationId xmlns:a16="http://schemas.microsoft.com/office/drawing/2014/main" id="{92DCD955-4458-3D2F-2127-FE78FB1320F3}"/>
              </a:ext>
            </a:extLst>
          </p:cNvPr>
          <p:cNvGraphicFramePr>
            <a:graphicFrameLocks noGrp="1"/>
          </p:cNvGraphicFramePr>
          <p:nvPr>
            <p:ph idx="1"/>
            <p:extLst>
              <p:ext uri="{D42A27DB-BD31-4B8C-83A1-F6EECF244321}">
                <p14:modId xmlns:p14="http://schemas.microsoft.com/office/powerpoint/2010/main" val="3431803930"/>
              </p:ext>
            </p:extLst>
          </p:nvPr>
        </p:nvGraphicFramePr>
        <p:xfrm>
          <a:off x="2619375" y="-8467"/>
          <a:ext cx="9229725" cy="6866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8306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81A45-1346-60AF-DA8B-DE1FF30D4C92}"/>
              </a:ext>
            </a:extLst>
          </p:cNvPr>
          <p:cNvSpPr>
            <a:spLocks noGrp="1"/>
          </p:cNvSpPr>
          <p:nvPr>
            <p:ph type="title"/>
          </p:nvPr>
        </p:nvSpPr>
        <p:spPr/>
        <p:txBody>
          <a:bodyPr/>
          <a:lstStyle/>
          <a:p>
            <a:r>
              <a:rPr lang="nl-NL" dirty="0"/>
              <a:t>Begeleiden van een leerling/stagiair</a:t>
            </a:r>
          </a:p>
        </p:txBody>
      </p:sp>
      <p:sp>
        <p:nvSpPr>
          <p:cNvPr id="3" name="Tijdelijke aanduiding voor inhoud 2">
            <a:extLst>
              <a:ext uri="{FF2B5EF4-FFF2-40B4-BE49-F238E27FC236}">
                <a16:creationId xmlns:a16="http://schemas.microsoft.com/office/drawing/2014/main" id="{403B49B3-D5FB-D41E-1F50-53910BA81D95}"/>
              </a:ext>
            </a:extLst>
          </p:cNvPr>
          <p:cNvSpPr>
            <a:spLocks noGrp="1"/>
          </p:cNvSpPr>
          <p:nvPr>
            <p:ph idx="1"/>
          </p:nvPr>
        </p:nvSpPr>
        <p:spPr>
          <a:xfrm>
            <a:off x="677334" y="1329179"/>
            <a:ext cx="8596668" cy="5528821"/>
          </a:xfrm>
        </p:spPr>
        <p:txBody>
          <a:bodyPr>
            <a:normAutofit lnSpcReduction="10000"/>
          </a:bodyPr>
          <a:lstStyle/>
          <a:p>
            <a:r>
              <a:rPr lang="nl-NL" dirty="0"/>
              <a:t>Visie instellingen</a:t>
            </a:r>
          </a:p>
          <a:p>
            <a:r>
              <a:rPr lang="nl-NL" dirty="0"/>
              <a:t>Protocol omtrent begeleiding </a:t>
            </a:r>
            <a:r>
              <a:rPr lang="nl-NL"/>
              <a:t>/ inwerken</a:t>
            </a:r>
            <a:endParaRPr lang="nl-NL" dirty="0"/>
          </a:p>
          <a:p>
            <a:endParaRPr lang="nl-NL" dirty="0"/>
          </a:p>
          <a:p>
            <a:r>
              <a:rPr lang="nl-NL" dirty="0"/>
              <a:t>Denk aan de regels van feedback geven</a:t>
            </a:r>
          </a:p>
          <a:p>
            <a:r>
              <a:rPr lang="nl-NL" dirty="0"/>
              <a:t>Geef ook eens een complimentje</a:t>
            </a:r>
          </a:p>
          <a:p>
            <a:r>
              <a:rPr lang="nl-NL" dirty="0"/>
              <a:t>Overleg op vaste momenten</a:t>
            </a:r>
          </a:p>
          <a:p>
            <a:r>
              <a:rPr lang="nl-NL" dirty="0"/>
              <a:t>Behandel hem/haar niet als sloofje</a:t>
            </a:r>
          </a:p>
          <a:p>
            <a:r>
              <a:rPr lang="nl-NL" dirty="0"/>
              <a:t>Geef kansen (dagje meelopen op andere afdeling </a:t>
            </a:r>
            <a:r>
              <a:rPr lang="nl-NL" dirty="0" err="1"/>
              <a:t>oid</a:t>
            </a:r>
            <a:r>
              <a:rPr lang="nl-NL" dirty="0"/>
              <a:t>)</a:t>
            </a:r>
          </a:p>
          <a:p>
            <a:r>
              <a:rPr lang="nl-NL" dirty="0"/>
              <a:t>Houd gepaste afstand</a:t>
            </a:r>
          </a:p>
          <a:p>
            <a:r>
              <a:rPr lang="nl-NL" dirty="0"/>
              <a:t>Stel de leerling voor aan collega’s</a:t>
            </a:r>
          </a:p>
          <a:p>
            <a:r>
              <a:rPr lang="nl-NL" dirty="0"/>
              <a:t>Betrek de leerling bij activiteiten (lunch </a:t>
            </a:r>
            <a:r>
              <a:rPr lang="nl-NL" dirty="0" err="1"/>
              <a:t>ed</a:t>
            </a:r>
            <a:r>
              <a:rPr lang="nl-NL" dirty="0"/>
              <a:t>)</a:t>
            </a:r>
          </a:p>
          <a:p>
            <a:r>
              <a:rPr lang="nl-NL" dirty="0"/>
              <a:t>Schep helderheid</a:t>
            </a:r>
          </a:p>
          <a:p>
            <a:r>
              <a:rPr lang="nl-NL" dirty="0"/>
              <a:t>De verantwoordelijkheid ligt bij de leerling</a:t>
            </a:r>
          </a:p>
          <a:p>
            <a:r>
              <a:rPr lang="nl-NL" dirty="0"/>
              <a:t>Introductiegesprek, tussenevaluatie en eindbeoordeling</a:t>
            </a:r>
          </a:p>
        </p:txBody>
      </p:sp>
    </p:spTree>
    <p:extLst>
      <p:ext uri="{BB962C8B-B14F-4D97-AF65-F5344CB8AC3E}">
        <p14:creationId xmlns:p14="http://schemas.microsoft.com/office/powerpoint/2010/main" val="886349020"/>
      </p:ext>
    </p:extLst>
  </p:cSld>
  <p:clrMapOvr>
    <a:masterClrMapping/>
  </p:clrMapOvr>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316</TotalTime>
  <Words>1267</Words>
  <Application>Microsoft Office PowerPoint</Application>
  <PresentationFormat>Breedbeeld</PresentationFormat>
  <Paragraphs>115</Paragraphs>
  <Slides>12</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Trebuchet MS</vt:lpstr>
      <vt:lpstr>Wingdings 3</vt:lpstr>
      <vt:lpstr>Facet</vt:lpstr>
      <vt:lpstr>Begeleiden van studenten in de verpleegkundige beroepspraktijk</vt:lpstr>
      <vt:lpstr>Na deze les weet je:</vt:lpstr>
      <vt:lpstr>Ervaringen</vt:lpstr>
      <vt:lpstr>Regels voor feedback geven</vt:lpstr>
      <vt:lpstr>Methodes om feedback te geven</vt:lpstr>
      <vt:lpstr>Regels voor het ontvangen van feedback</vt:lpstr>
      <vt:lpstr>Nog enkele tips</vt:lpstr>
      <vt:lpstr>Casus</vt:lpstr>
      <vt:lpstr>Begeleiden van een leerling/stagiair</vt:lpstr>
      <vt:lpstr>PowerPoint-presentatie</vt:lpstr>
      <vt:lpstr>Inwerkperiode</vt:lpstr>
      <vt:lpstr>Evaluatie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Irene Schrijver</dc:creator>
  <cp:lastModifiedBy>Elianne van Hofwegen</cp:lastModifiedBy>
  <cp:revision>2</cp:revision>
  <dcterms:created xsi:type="dcterms:W3CDTF">2023-06-26T11:41:14Z</dcterms:created>
  <dcterms:modified xsi:type="dcterms:W3CDTF">2023-08-18T08:45:55Z</dcterms:modified>
</cp:coreProperties>
</file>